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8" r:id="rId3"/>
    <p:sldId id="295" r:id="rId4"/>
    <p:sldId id="277" r:id="rId5"/>
    <p:sldId id="281" r:id="rId6"/>
    <p:sldId id="259" r:id="rId7"/>
    <p:sldId id="260" r:id="rId8"/>
    <p:sldId id="282" r:id="rId9"/>
    <p:sldId id="298" r:id="rId10"/>
    <p:sldId id="261" r:id="rId11"/>
    <p:sldId id="279" r:id="rId12"/>
    <p:sldId id="280" r:id="rId13"/>
    <p:sldId id="288" r:id="rId14"/>
    <p:sldId id="289" r:id="rId15"/>
    <p:sldId id="292" r:id="rId16"/>
    <p:sldId id="290" r:id="rId17"/>
    <p:sldId id="263" r:id="rId18"/>
    <p:sldId id="276" r:id="rId19"/>
    <p:sldId id="283" r:id="rId20"/>
    <p:sldId id="299" r:id="rId21"/>
    <p:sldId id="291" r:id="rId22"/>
    <p:sldId id="265" r:id="rId23"/>
    <p:sldId id="286" r:id="rId24"/>
    <p:sldId id="266" r:id="rId25"/>
    <p:sldId id="296" r:id="rId26"/>
    <p:sldId id="267" r:id="rId27"/>
    <p:sldId id="294" r:id="rId28"/>
    <p:sldId id="274" r:id="rId29"/>
    <p:sldId id="268" r:id="rId30"/>
    <p:sldId id="269" r:id="rId31"/>
    <p:sldId id="293" r:id="rId32"/>
    <p:sldId id="270" r:id="rId33"/>
    <p:sldId id="271" r:id="rId34"/>
    <p:sldId id="297" r:id="rId35"/>
    <p:sldId id="272" r:id="rId36"/>
    <p:sldId id="273"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5348D7-68E8-4963-B674-D3260A06DF9F}" v="9" dt="2023-07-22T05:03:14.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ga venkataprasad" userId="ce591ebab8f694bb" providerId="LiveId" clId="{6D5348D7-68E8-4963-B674-D3260A06DF9F}"/>
    <pc:docChg chg="undo custSel addSld delSld modSld">
      <pc:chgData name="durga venkataprasad" userId="ce591ebab8f694bb" providerId="LiveId" clId="{6D5348D7-68E8-4963-B674-D3260A06DF9F}" dt="2023-07-22T05:05:11.042" v="208" actId="20577"/>
      <pc:docMkLst>
        <pc:docMk/>
      </pc:docMkLst>
      <pc:sldChg chg="addSp modSp mod">
        <pc:chgData name="durga venkataprasad" userId="ce591ebab8f694bb" providerId="LiveId" clId="{6D5348D7-68E8-4963-B674-D3260A06DF9F}" dt="2023-07-22T04:44:38.674" v="16" actId="1076"/>
        <pc:sldMkLst>
          <pc:docMk/>
          <pc:sldMk cId="0" sldId="256"/>
        </pc:sldMkLst>
        <pc:spChg chg="mod">
          <ac:chgData name="durga venkataprasad" userId="ce591ebab8f694bb" providerId="LiveId" clId="{6D5348D7-68E8-4963-B674-D3260A06DF9F}" dt="2023-07-22T04:44:32.956" v="15" actId="1076"/>
          <ac:spMkLst>
            <pc:docMk/>
            <pc:sldMk cId="0" sldId="256"/>
            <ac:spMk id="54" creationId="{00000000-0000-0000-0000-000000000000}"/>
          </ac:spMkLst>
        </pc:spChg>
        <pc:picChg chg="add mod">
          <ac:chgData name="durga venkataprasad" userId="ce591ebab8f694bb" providerId="LiveId" clId="{6D5348D7-68E8-4963-B674-D3260A06DF9F}" dt="2023-07-22T04:44:38.674" v="16" actId="1076"/>
          <ac:picMkLst>
            <pc:docMk/>
            <pc:sldMk cId="0" sldId="256"/>
            <ac:picMk id="2" creationId="{177DFB4B-33FF-708C-CC43-05961DC37EC5}"/>
          </ac:picMkLst>
        </pc:picChg>
      </pc:sldChg>
      <pc:sldChg chg="addSp delSp modSp mod">
        <pc:chgData name="durga venkataprasad" userId="ce591ebab8f694bb" providerId="LiveId" clId="{6D5348D7-68E8-4963-B674-D3260A06DF9F}" dt="2023-07-22T04:51:57.789" v="176" actId="20577"/>
        <pc:sldMkLst>
          <pc:docMk/>
          <pc:sldMk cId="0" sldId="258"/>
        </pc:sldMkLst>
        <pc:spChg chg="mod">
          <ac:chgData name="durga venkataprasad" userId="ce591ebab8f694bb" providerId="LiveId" clId="{6D5348D7-68E8-4963-B674-D3260A06DF9F}" dt="2023-07-22T04:48:24.642" v="39" actId="1076"/>
          <ac:spMkLst>
            <pc:docMk/>
            <pc:sldMk cId="0" sldId="258"/>
            <ac:spMk id="67" creationId="{00000000-0000-0000-0000-000000000000}"/>
          </ac:spMkLst>
        </pc:spChg>
        <pc:spChg chg="mod">
          <ac:chgData name="durga venkataprasad" userId="ce591ebab8f694bb" providerId="LiveId" clId="{6D5348D7-68E8-4963-B674-D3260A06DF9F}" dt="2023-07-22T04:51:57.789" v="176" actId="20577"/>
          <ac:spMkLst>
            <pc:docMk/>
            <pc:sldMk cId="0" sldId="258"/>
            <ac:spMk id="68" creationId="{00000000-0000-0000-0000-000000000000}"/>
          </ac:spMkLst>
        </pc:spChg>
        <pc:picChg chg="add mod">
          <ac:chgData name="durga venkataprasad" userId="ce591ebab8f694bb" providerId="LiveId" clId="{6D5348D7-68E8-4963-B674-D3260A06DF9F}" dt="2023-07-22T04:48:35.512" v="41" actId="1076"/>
          <ac:picMkLst>
            <pc:docMk/>
            <pc:sldMk cId="0" sldId="258"/>
            <ac:picMk id="2" creationId="{8507B927-A0E1-C175-34F6-F00CCC49B606}"/>
          </ac:picMkLst>
        </pc:picChg>
        <pc:picChg chg="del mod">
          <ac:chgData name="durga venkataprasad" userId="ce591ebab8f694bb" providerId="LiveId" clId="{6D5348D7-68E8-4963-B674-D3260A06DF9F}" dt="2023-07-22T04:48:16.540" v="38" actId="478"/>
          <ac:picMkLst>
            <pc:docMk/>
            <pc:sldMk cId="0" sldId="258"/>
            <ac:picMk id="3" creationId="{C38EAA5F-4811-4E1B-365A-30AC17E02AD4}"/>
          </ac:picMkLst>
        </pc:picChg>
      </pc:sldChg>
      <pc:sldChg chg="addSp modSp mod">
        <pc:chgData name="durga venkataprasad" userId="ce591ebab8f694bb" providerId="LiveId" clId="{6D5348D7-68E8-4963-B674-D3260A06DF9F}" dt="2023-07-22T04:58:29.648" v="196" actId="1076"/>
        <pc:sldMkLst>
          <pc:docMk/>
          <pc:sldMk cId="3689183381" sldId="283"/>
        </pc:sldMkLst>
        <pc:picChg chg="add mod">
          <ac:chgData name="durga venkataprasad" userId="ce591ebab8f694bb" providerId="LiveId" clId="{6D5348D7-68E8-4963-B674-D3260A06DF9F}" dt="2023-07-22T04:54:59.407" v="187" actId="14100"/>
          <ac:picMkLst>
            <pc:docMk/>
            <pc:sldMk cId="3689183381" sldId="283"/>
            <ac:picMk id="4" creationId="{5946B51B-8022-4048-DEFC-E32E6433D2B3}"/>
          </ac:picMkLst>
        </pc:picChg>
        <pc:picChg chg="add mod">
          <ac:chgData name="durga venkataprasad" userId="ce591ebab8f694bb" providerId="LiveId" clId="{6D5348D7-68E8-4963-B674-D3260A06DF9F}" dt="2023-07-22T04:58:29.648" v="196" actId="1076"/>
          <ac:picMkLst>
            <pc:docMk/>
            <pc:sldMk cId="3689183381" sldId="283"/>
            <ac:picMk id="6" creationId="{BFCCFE67-E5B5-8946-22B9-4C43C7774B12}"/>
          </ac:picMkLst>
        </pc:picChg>
      </pc:sldChg>
      <pc:sldChg chg="addSp modSp mod">
        <pc:chgData name="durga venkataprasad" userId="ce591ebab8f694bb" providerId="LiveId" clId="{6D5348D7-68E8-4963-B674-D3260A06DF9F}" dt="2023-07-22T05:03:30.457" v="202" actId="1076"/>
        <pc:sldMkLst>
          <pc:docMk/>
          <pc:sldMk cId="2660321021" sldId="286"/>
        </pc:sldMkLst>
        <pc:picChg chg="add mod">
          <ac:chgData name="durga venkataprasad" userId="ce591ebab8f694bb" providerId="LiveId" clId="{6D5348D7-68E8-4963-B674-D3260A06DF9F}" dt="2023-07-22T05:03:30.457" v="202" actId="1076"/>
          <ac:picMkLst>
            <pc:docMk/>
            <pc:sldMk cId="2660321021" sldId="286"/>
            <ac:picMk id="4" creationId="{A381B291-59F7-E265-B975-54078D42E062}"/>
          </ac:picMkLst>
        </pc:picChg>
      </pc:sldChg>
      <pc:sldChg chg="addSp modSp mod">
        <pc:chgData name="durga venkataprasad" userId="ce591ebab8f694bb" providerId="LiveId" clId="{6D5348D7-68E8-4963-B674-D3260A06DF9F}" dt="2023-07-22T05:05:11.042" v="208" actId="20577"/>
        <pc:sldMkLst>
          <pc:docMk/>
          <pc:sldMk cId="1693249456" sldId="292"/>
        </pc:sldMkLst>
        <pc:spChg chg="add mod">
          <ac:chgData name="durga venkataprasad" userId="ce591ebab8f694bb" providerId="LiveId" clId="{6D5348D7-68E8-4963-B674-D3260A06DF9F}" dt="2023-07-22T05:05:11.042" v="208" actId="20577"/>
          <ac:spMkLst>
            <pc:docMk/>
            <pc:sldMk cId="1693249456" sldId="292"/>
            <ac:spMk id="4" creationId="{0DB3C025-8246-F93F-5882-2628E1778B14}"/>
          </ac:spMkLst>
        </pc:spChg>
        <pc:picChg chg="mod">
          <ac:chgData name="durga venkataprasad" userId="ce591ebab8f694bb" providerId="LiveId" clId="{6D5348D7-68E8-4963-B674-D3260A06DF9F}" dt="2023-07-22T05:04:56.464" v="203" actId="1076"/>
          <ac:picMkLst>
            <pc:docMk/>
            <pc:sldMk cId="1693249456" sldId="292"/>
            <ac:picMk id="2" creationId="{6EB84079-76C9-02FF-62FF-5F87BB428FDF}"/>
          </ac:picMkLst>
        </pc:picChg>
      </pc:sldChg>
      <pc:sldChg chg="addSp delSp modSp new del">
        <pc:chgData name="durga venkataprasad" userId="ce591ebab8f694bb" providerId="LiveId" clId="{6D5348D7-68E8-4963-B674-D3260A06DF9F}" dt="2023-07-22T04:42:07.526" v="3" actId="47"/>
        <pc:sldMkLst>
          <pc:docMk/>
          <pc:sldMk cId="3677288329" sldId="295"/>
        </pc:sldMkLst>
        <pc:spChg chg="add del mod">
          <ac:chgData name="durga venkataprasad" userId="ce591ebab8f694bb" providerId="LiveId" clId="{6D5348D7-68E8-4963-B674-D3260A06DF9F}" dt="2023-07-22T04:42:04.562" v="2"/>
          <ac:spMkLst>
            <pc:docMk/>
            <pc:sldMk cId="3677288329" sldId="295"/>
            <ac:spMk id="3" creationId="{F5447743-53B6-C0C7-C7DC-E65DCE18EBD2}"/>
          </ac:spMkLst>
        </pc:spChg>
        <pc:spChg chg="add del mod">
          <ac:chgData name="durga venkataprasad" userId="ce591ebab8f694bb" providerId="LiveId" clId="{6D5348D7-68E8-4963-B674-D3260A06DF9F}" dt="2023-07-22T04:42:04.562" v="2"/>
          <ac:spMkLst>
            <pc:docMk/>
            <pc:sldMk cId="3677288329" sldId="295"/>
            <ac:spMk id="4" creationId="{D8B0182C-9E61-2218-C9CD-F0B98B0E7F82}"/>
          </ac:spMkLst>
        </pc:spChg>
        <pc:graphicFrameChg chg="add del mod">
          <ac:chgData name="durga venkataprasad" userId="ce591ebab8f694bb" providerId="LiveId" clId="{6D5348D7-68E8-4963-B674-D3260A06DF9F}" dt="2023-07-22T04:42:04.562" v="2"/>
          <ac:graphicFrameMkLst>
            <pc:docMk/>
            <pc:sldMk cId="3677288329" sldId="295"/>
            <ac:graphicFrameMk id="2" creationId="{FD038AB5-E7C7-DED4-850B-766EF2C7C85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56425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com/@shyamsathivelli4859"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amu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Cooperative" TargetMode="External"/><Relationship Id="rId7" Type="http://schemas.openxmlformats.org/officeDocument/2006/relationships/hyperlink" Target="https://youtu.be/14zSpQui__8"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en.wikipedia.org/wiki/Government_of_Gujarat" TargetMode="External"/><Relationship Id="rId5" Type="http://schemas.openxmlformats.org/officeDocument/2006/relationships/hyperlink" Target="https://en.wikipedia.org/wiki/Ownership" TargetMode="External"/><Relationship Id="rId4" Type="http://schemas.openxmlformats.org/officeDocument/2006/relationships/hyperlink" Target="https://en.wikipedia.org/wiki/Anand,_Gujarat"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in.it/F0CgnN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instagram.com/p/Cu8zyyIrnl5/?igshid=MzRlODBiNWFlZA==" TargetMode="External"/><Relationship Id="rId5" Type="http://schemas.openxmlformats.org/officeDocument/2006/relationships/hyperlink" Target="https://www.instagram.com/p/Cu8zX0Srv3a/?igshid=MzRlODBiNWFlZA==" TargetMode="External"/><Relationship Id="rId4" Type="http://schemas.openxmlformats.org/officeDocument/2006/relationships/hyperlink" Target="https://www.instagram.com/p/Cu8z743L_S0/?igshid=MzRlODBiNWFlZ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hyperlink" Target="https://youtu.be/p9jzAGoaFM8"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youtu.be/2EOmnocmIb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heritagefoods.i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godrejjersey.com/" TargetMode="External"/><Relationship Id="rId4" Type="http://schemas.openxmlformats.org/officeDocument/2006/relationships/hyperlink" Target="http://www.visakhadairy.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766950" y="1100269"/>
            <a:ext cx="7610100" cy="12110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dirty="0">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Work Of AMUL</a:t>
            </a:r>
            <a:endParaRPr sz="2700" dirty="0"/>
          </a:p>
        </p:txBody>
      </p:sp>
      <p:pic>
        <p:nvPicPr>
          <p:cNvPr id="2" name="Picture 1">
            <a:extLst>
              <a:ext uri="{FF2B5EF4-FFF2-40B4-BE49-F238E27FC236}">
                <a16:creationId xmlns:a16="http://schemas.microsoft.com/office/drawing/2014/main" id="{177DFB4B-33FF-708C-CC43-05961DC37EC5}"/>
              </a:ext>
            </a:extLst>
          </p:cNvPr>
          <p:cNvPicPr>
            <a:picLocks noChangeAspect="1"/>
          </p:cNvPicPr>
          <p:nvPr/>
        </p:nvPicPr>
        <p:blipFill>
          <a:blip r:embed="rId3"/>
          <a:stretch>
            <a:fillRect/>
          </a:stretch>
        </p:blipFill>
        <p:spPr>
          <a:xfrm>
            <a:off x="3246238" y="2509481"/>
            <a:ext cx="2336806" cy="17189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87346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6" name="Google Shape;86;p18"/>
          <p:cNvSpPr txBox="1"/>
          <p:nvPr/>
        </p:nvSpPr>
        <p:spPr>
          <a:xfrm>
            <a:off x="882000" y="1742888"/>
            <a:ext cx="7380000" cy="236984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IN" sz="1800" kern="0" dirty="0">
                <a:solidFill>
                  <a:srgbClr val="000000"/>
                </a:solidFill>
                <a:effectLst/>
                <a:latin typeface="Segoe UI" panose="020B0502040204020203" pitchFamily="34" charset="0"/>
                <a:ea typeface="Times New Roman" panose="02020603050405020304" pitchFamily="18" charset="0"/>
              </a:rPr>
              <a:t>As an AI language model, I don't have access to external files or the internet, so I can't provide a PDF of Amul. However, I can help you define the target audience for the Amul brand based on the information available up to my last update in September 2021</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BCF16A-74B1-E0BB-004F-6635DFE24637}"/>
              </a:ext>
            </a:extLst>
          </p:cNvPr>
          <p:cNvSpPr txBox="1"/>
          <p:nvPr/>
        </p:nvSpPr>
        <p:spPr>
          <a:xfrm>
            <a:off x="74341" y="524508"/>
            <a:ext cx="9144000" cy="3863686"/>
          </a:xfrm>
          <a:prstGeom prst="rect">
            <a:avLst/>
          </a:prstGeom>
          <a:noFill/>
        </p:spPr>
        <p:txBody>
          <a:bodyPr wrap="square">
            <a:spAutoFit/>
          </a:bodyPr>
          <a:lstStyle/>
          <a:p>
            <a:pPr>
              <a:lnSpc>
                <a:spcPct val="107000"/>
              </a:lnSpc>
              <a:spcBef>
                <a:spcPts val="1500"/>
              </a:spcBef>
              <a:spcAft>
                <a:spcPts val="1500"/>
              </a:spcAft>
            </a:pPr>
            <a:r>
              <a:rPr lang="en-IN" sz="135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Target Audience for Amul</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35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Demographics</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Age: Amul products have a broad appeal across various age groups, but their main focus is often on children, teenagers, and young adults.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Gender: Amul products cater to both males and females.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Location: The brand targets consumers across India, with a strong presence in both urban and rural areas.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35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Psychographics</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Cultural identity: Amul has a strong connection with Indian culture and heritage, appealing to individuals who embrace their Indian identity and value traditional products.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Value-oriented: Amul's products are known for their affordability and value for money, making them popular among price-conscious consumers.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350" b="1" kern="0" dirty="0">
                <a:solidFill>
                  <a:srgbClr val="000000"/>
                </a:solidFill>
                <a:effectLst/>
                <a:latin typeface="Segoe UI" panose="020B0502040204020203" pitchFamily="34" charset="0"/>
                <a:ea typeface="Times New Roman" panose="02020603050405020304" pitchFamily="18" charset="0"/>
              </a:rPr>
              <a:t>Food enthusiasts</a:t>
            </a:r>
            <a:r>
              <a:rPr lang="en-IN" sz="1350" kern="0" dirty="0">
                <a:solidFill>
                  <a:srgbClr val="000000"/>
                </a:solidFill>
                <a:effectLst/>
                <a:latin typeface="Segoe UI" panose="020B0502040204020203" pitchFamily="34" charset="0"/>
                <a:ea typeface="Times New Roman" panose="02020603050405020304" pitchFamily="18" charset="0"/>
              </a:rPr>
              <a:t>: Amul targets individuals who appreciate high-quality dairy products and are willing to pay a premium for superior taste and nutrition</a:t>
            </a:r>
            <a:endParaRPr lang="en-IN" dirty="0"/>
          </a:p>
        </p:txBody>
      </p:sp>
    </p:spTree>
    <p:extLst>
      <p:ext uri="{BB962C8B-B14F-4D97-AF65-F5344CB8AC3E}">
        <p14:creationId xmlns:p14="http://schemas.microsoft.com/office/powerpoint/2010/main" val="129051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20344D-D143-AA12-796B-A7A5846A7E32}"/>
              </a:ext>
            </a:extLst>
          </p:cNvPr>
          <p:cNvSpPr txBox="1"/>
          <p:nvPr/>
        </p:nvSpPr>
        <p:spPr>
          <a:xfrm>
            <a:off x="89210" y="393685"/>
            <a:ext cx="8965580" cy="4356129"/>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35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Behaviours</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Regular dairy consumers: Amul targets consumers who regularly consume dairy products such as milk, butter, cheese, and yogurt as part of their daily diet.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Brand loyalty: The brand enjoys a significant level of brand loyalty from consumers who have grown up with Amul products and continue to trust the brand's quality.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Health-conscious consumers: Amul also appeals to health-conscious individuals who seek nutritious dairy options for themselves and their families.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35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Interests</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Family-oriented: Amul's marketing often focuses on family values and portrays its products as a wholesome choice for the entire family.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Sports and fitness enthusiasts: Amul sponsors various sports events and campaigns, attracting consumers interested in sports and fitness.</a:t>
            </a:r>
            <a:endParaRPr lang="en-IN" sz="1100" kern="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Overall, the target audience for Amul is a diverse group of individuals who value quality, affordability, and their cultural roots while seeking nutritious and delicious dairy products for themselves and their families. Keep in mind that marketing strategies and target audience focus may evolve over time, so it's always essential to refer to the most recent data and market research for the most accurate audience profile.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36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2CE717-3466-236F-4246-EDDB084F4422}"/>
              </a:ext>
            </a:extLst>
          </p:cNvPr>
          <p:cNvSpPr txBox="1"/>
          <p:nvPr/>
        </p:nvSpPr>
        <p:spPr>
          <a:xfrm>
            <a:off x="535258" y="784426"/>
            <a:ext cx="8184995" cy="3970318"/>
          </a:xfrm>
          <a:prstGeom prst="rect">
            <a:avLst/>
          </a:prstGeom>
          <a:noFill/>
        </p:spPr>
        <p:txBody>
          <a:bodyPr wrap="square">
            <a:spAutoFit/>
          </a:bodyPr>
          <a:lstStyle/>
          <a:p>
            <a:r>
              <a:rPr lang="en-US" b="1" dirty="0"/>
              <a:t>SEO Audit</a:t>
            </a:r>
            <a:r>
              <a:rPr lang="en-US" dirty="0"/>
              <a:t>: Now that you’ve learned how to show up in search results, let’s determine which strategic keywords to target in your website’s content, and how to craft that content to satisfy both users and search engines. The power of keyword research lies in better understanding your target market and how they are searching for your content, services, or products. In this chapter, you’ll get tools and strategies for uncovering that information, as well as learn tactics that’ll help you avoid keyword research foibles and build strong content. Once you uncover how your target audience is searching for your content, you begin to uncover a whole new world of strategic SEO! </a:t>
            </a:r>
          </a:p>
          <a:p>
            <a:endParaRPr lang="en-US" dirty="0"/>
          </a:p>
          <a:p>
            <a:endParaRPr lang="en-US" dirty="0"/>
          </a:p>
          <a:p>
            <a:r>
              <a:rPr lang="en-US" b="1" dirty="0"/>
              <a:t>Key word Research</a:t>
            </a:r>
            <a:r>
              <a:rPr lang="en-US" dirty="0"/>
              <a:t>: Keyword research is a practice search engine optimization professionals used to find and research search terms that users enter into search engines when looking for products, services, or general information keywords are related to queries that are asked by users in search engines. </a:t>
            </a:r>
          </a:p>
          <a:p>
            <a:endParaRPr lang="en-US" dirty="0"/>
          </a:p>
          <a:p>
            <a:endParaRPr lang="en-US" dirty="0"/>
          </a:p>
          <a:p>
            <a:r>
              <a:rPr lang="en-US" b="1" dirty="0"/>
              <a:t>On Page optimization</a:t>
            </a:r>
            <a:r>
              <a:rPr lang="en-US" dirty="0"/>
              <a:t>: refers to all measures taken by SEOs within the website to improve the ranking of a site in search engineer result pages. These measures are related to content and HTML source code of a page, e.g., meta tags, keyword </a:t>
            </a:r>
            <a:r>
              <a:rPr lang="en-US" dirty="0" err="1"/>
              <a:t>Exc</a:t>
            </a:r>
            <a:endParaRPr lang="en-US" dirty="0"/>
          </a:p>
        </p:txBody>
      </p:sp>
      <p:sp>
        <p:nvSpPr>
          <p:cNvPr id="2" name="Google Shape;91;p19">
            <a:extLst>
              <a:ext uri="{FF2B5EF4-FFF2-40B4-BE49-F238E27FC236}">
                <a16:creationId xmlns:a16="http://schemas.microsoft.com/office/drawing/2014/main" id="{2C9CE5BA-0ED3-2B81-0A19-6835FDD71D2E}"/>
              </a:ext>
            </a:extLst>
          </p:cNvPr>
          <p:cNvSpPr txBox="1"/>
          <p:nvPr/>
        </p:nvSpPr>
        <p:spPr>
          <a:xfrm>
            <a:off x="676507" y="150256"/>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Tree>
    <p:extLst>
      <p:ext uri="{BB962C8B-B14F-4D97-AF65-F5344CB8AC3E}">
        <p14:creationId xmlns:p14="http://schemas.microsoft.com/office/powerpoint/2010/main" val="242172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76FA65-5F67-0655-0F71-9851619D6E44}"/>
              </a:ext>
            </a:extLst>
          </p:cNvPr>
          <p:cNvSpPr txBox="1"/>
          <p:nvPr/>
        </p:nvSpPr>
        <p:spPr>
          <a:xfrm>
            <a:off x="453483" y="324981"/>
            <a:ext cx="8237034" cy="2246769"/>
          </a:xfrm>
          <a:prstGeom prst="rect">
            <a:avLst/>
          </a:prstGeom>
          <a:noFill/>
        </p:spPr>
        <p:txBody>
          <a:bodyPr wrap="square">
            <a:spAutoFit/>
          </a:bodyPr>
          <a:lstStyle/>
          <a:p>
            <a:r>
              <a:rPr lang="en-US" b="1" dirty="0"/>
              <a:t>Amul</a:t>
            </a:r>
            <a:r>
              <a:rPr lang="en-US" dirty="0"/>
              <a:t> : Amul is an Indian dairy cooperative, based at Anand in the state of Gujarat. Founded in 1946, the brand is today managed by the Gujarat Co-operative milk Marketing Federation Ltd (GCMMF) which is jointly owned by about 3million milk producers in the state. Amul the co-operative was formed as a response to the exploitation of marginal milk producers by agents and traders of the existing dairy in the state. The co-operative has gone from strength to strength on the back of inspired leadership of </a:t>
            </a:r>
            <a:r>
              <a:rPr lang="en-US" dirty="0" err="1"/>
              <a:t>Tribhuvandas</a:t>
            </a:r>
            <a:r>
              <a:rPr lang="en-US" dirty="0"/>
              <a:t> Patel, the founder Chairman and the Dr </a:t>
            </a:r>
            <a:r>
              <a:rPr lang="en-US" dirty="0" err="1"/>
              <a:t>Verghese</a:t>
            </a:r>
            <a:r>
              <a:rPr lang="en-US" dirty="0"/>
              <a:t> </a:t>
            </a:r>
            <a:r>
              <a:rPr lang="en-US" dirty="0" err="1"/>
              <a:t>Kurien</a:t>
            </a:r>
            <a:r>
              <a:rPr lang="en-US" dirty="0"/>
              <a:t>, who was entrusted the task of running the dairy from 1950. The </a:t>
            </a:r>
            <a:r>
              <a:rPr lang="en-US" dirty="0" err="1"/>
              <a:t>amul</a:t>
            </a:r>
            <a:r>
              <a:rPr lang="en-US" dirty="0"/>
              <a:t> model has helped </a:t>
            </a:r>
            <a:r>
              <a:rPr lang="en-US" dirty="0" err="1"/>
              <a:t>india</a:t>
            </a:r>
            <a:r>
              <a:rPr lang="en-US" dirty="0"/>
              <a:t> to emerge as the largest milk producer in the world. More than 15million milk producers contribute their milk in 144,500 dairy cooperative societies across the country. Their milk is processed in 184 district co-operative unions and marketed by 22 state marketing Federations, ensuring a better life for millions.</a:t>
            </a:r>
          </a:p>
        </p:txBody>
      </p:sp>
      <p:pic>
        <p:nvPicPr>
          <p:cNvPr id="5" name="Picture 4">
            <a:extLst>
              <a:ext uri="{FF2B5EF4-FFF2-40B4-BE49-F238E27FC236}">
                <a16:creationId xmlns:a16="http://schemas.microsoft.com/office/drawing/2014/main" id="{1CBEB053-0F9C-C33F-E46F-327FA9A6E194}"/>
              </a:ext>
            </a:extLst>
          </p:cNvPr>
          <p:cNvPicPr>
            <a:picLocks noChangeAspect="1"/>
          </p:cNvPicPr>
          <p:nvPr/>
        </p:nvPicPr>
        <p:blipFill>
          <a:blip r:embed="rId2"/>
          <a:stretch>
            <a:fillRect/>
          </a:stretch>
        </p:blipFill>
        <p:spPr>
          <a:xfrm>
            <a:off x="884663" y="2661424"/>
            <a:ext cx="5798635" cy="2312019"/>
          </a:xfrm>
          <a:prstGeom prst="rect">
            <a:avLst/>
          </a:prstGeom>
        </p:spPr>
      </p:pic>
    </p:spTree>
    <p:extLst>
      <p:ext uri="{BB962C8B-B14F-4D97-AF65-F5344CB8AC3E}">
        <p14:creationId xmlns:p14="http://schemas.microsoft.com/office/powerpoint/2010/main" val="2015570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84079-76C9-02FF-62FF-5F87BB428FDF}"/>
              </a:ext>
            </a:extLst>
          </p:cNvPr>
          <p:cNvPicPr>
            <a:picLocks noChangeAspect="1"/>
          </p:cNvPicPr>
          <p:nvPr/>
        </p:nvPicPr>
        <p:blipFill>
          <a:blip r:embed="rId2"/>
          <a:stretch>
            <a:fillRect/>
          </a:stretch>
        </p:blipFill>
        <p:spPr>
          <a:xfrm>
            <a:off x="397727" y="334538"/>
            <a:ext cx="8348546" cy="4808962"/>
          </a:xfrm>
          <a:prstGeom prst="rect">
            <a:avLst/>
          </a:prstGeom>
        </p:spPr>
      </p:pic>
      <p:sp>
        <p:nvSpPr>
          <p:cNvPr id="4" name="TextBox 3">
            <a:extLst>
              <a:ext uri="{FF2B5EF4-FFF2-40B4-BE49-F238E27FC236}">
                <a16:creationId xmlns:a16="http://schemas.microsoft.com/office/drawing/2014/main" id="{0DB3C025-8246-F93F-5882-2628E1778B14}"/>
              </a:ext>
            </a:extLst>
          </p:cNvPr>
          <p:cNvSpPr txBox="1"/>
          <p:nvPr/>
        </p:nvSpPr>
        <p:spPr>
          <a:xfrm>
            <a:off x="397727" y="26761"/>
            <a:ext cx="4572000" cy="307777"/>
          </a:xfrm>
          <a:prstGeom prst="rect">
            <a:avLst/>
          </a:prstGeom>
          <a:noFill/>
        </p:spPr>
        <p:txBody>
          <a:bodyPr wrap="square">
            <a:spAutoFit/>
          </a:bodyPr>
          <a:lstStyle/>
          <a:p>
            <a:r>
              <a:rPr lang="en-US" b="1" dirty="0"/>
              <a:t>Key word Research :-</a:t>
            </a:r>
            <a:endParaRPr lang="en-IN" dirty="0"/>
          </a:p>
        </p:txBody>
      </p:sp>
    </p:spTree>
    <p:extLst>
      <p:ext uri="{BB962C8B-B14F-4D97-AF65-F5344CB8AC3E}">
        <p14:creationId xmlns:p14="http://schemas.microsoft.com/office/powerpoint/2010/main" val="169324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8A5D833-A708-AD4E-EAB7-0C3CA7AE9328}"/>
              </a:ext>
            </a:extLst>
          </p:cNvPr>
          <p:cNvGraphicFramePr>
            <a:graphicFrameLocks noGrp="1"/>
          </p:cNvGraphicFramePr>
          <p:nvPr/>
        </p:nvGraphicFramePr>
        <p:xfrm>
          <a:off x="533400" y="167641"/>
          <a:ext cx="8479388" cy="4022207"/>
        </p:xfrm>
        <a:graphic>
          <a:graphicData uri="http://schemas.openxmlformats.org/drawingml/2006/table">
            <a:tbl>
              <a:tblPr firstRow="1" firstCol="1" bandRow="1">
                <a:tableStyleId>{5C22544A-7EE6-4342-B048-85BDC9FD1C3A}</a:tableStyleId>
              </a:tblPr>
              <a:tblGrid>
                <a:gridCol w="681611">
                  <a:extLst>
                    <a:ext uri="{9D8B030D-6E8A-4147-A177-3AD203B41FA5}">
                      <a16:colId xmlns:a16="http://schemas.microsoft.com/office/drawing/2014/main" val="1365662422"/>
                    </a:ext>
                  </a:extLst>
                </a:gridCol>
                <a:gridCol w="1969195">
                  <a:extLst>
                    <a:ext uri="{9D8B030D-6E8A-4147-A177-3AD203B41FA5}">
                      <a16:colId xmlns:a16="http://schemas.microsoft.com/office/drawing/2014/main" val="3744692575"/>
                    </a:ext>
                  </a:extLst>
                </a:gridCol>
                <a:gridCol w="756414">
                  <a:extLst>
                    <a:ext uri="{9D8B030D-6E8A-4147-A177-3AD203B41FA5}">
                      <a16:colId xmlns:a16="http://schemas.microsoft.com/office/drawing/2014/main" val="2848055774"/>
                    </a:ext>
                  </a:extLst>
                </a:gridCol>
                <a:gridCol w="832894">
                  <a:extLst>
                    <a:ext uri="{9D8B030D-6E8A-4147-A177-3AD203B41FA5}">
                      <a16:colId xmlns:a16="http://schemas.microsoft.com/office/drawing/2014/main" val="1114374261"/>
                    </a:ext>
                  </a:extLst>
                </a:gridCol>
                <a:gridCol w="831214">
                  <a:extLst>
                    <a:ext uri="{9D8B030D-6E8A-4147-A177-3AD203B41FA5}">
                      <a16:colId xmlns:a16="http://schemas.microsoft.com/office/drawing/2014/main" val="1286058957"/>
                    </a:ext>
                  </a:extLst>
                </a:gridCol>
                <a:gridCol w="907696">
                  <a:extLst>
                    <a:ext uri="{9D8B030D-6E8A-4147-A177-3AD203B41FA5}">
                      <a16:colId xmlns:a16="http://schemas.microsoft.com/office/drawing/2014/main" val="3347613331"/>
                    </a:ext>
                  </a:extLst>
                </a:gridCol>
                <a:gridCol w="908535">
                  <a:extLst>
                    <a:ext uri="{9D8B030D-6E8A-4147-A177-3AD203B41FA5}">
                      <a16:colId xmlns:a16="http://schemas.microsoft.com/office/drawing/2014/main" val="4195833339"/>
                    </a:ext>
                  </a:extLst>
                </a:gridCol>
                <a:gridCol w="665644">
                  <a:extLst>
                    <a:ext uri="{9D8B030D-6E8A-4147-A177-3AD203B41FA5}">
                      <a16:colId xmlns:a16="http://schemas.microsoft.com/office/drawing/2014/main" val="3990105583"/>
                    </a:ext>
                  </a:extLst>
                </a:gridCol>
                <a:gridCol w="926185">
                  <a:extLst>
                    <a:ext uri="{9D8B030D-6E8A-4147-A177-3AD203B41FA5}">
                      <a16:colId xmlns:a16="http://schemas.microsoft.com/office/drawing/2014/main" val="1221164583"/>
                    </a:ext>
                  </a:extLst>
                </a:gridCol>
              </a:tblGrid>
              <a:tr h="350519">
                <a:tc>
                  <a:txBody>
                    <a:bodyPr/>
                    <a:lstStyle/>
                    <a:p>
                      <a:pPr marL="1270" marR="0" indent="0" algn="l">
                        <a:lnSpc>
                          <a:spcPct val="107000"/>
                        </a:lnSpc>
                        <a:spcBef>
                          <a:spcPts val="0"/>
                        </a:spcBef>
                        <a:spcAft>
                          <a:spcPts val="0"/>
                        </a:spcAft>
                      </a:pPr>
                      <a:r>
                        <a:rPr lang="en-US" sz="1100" kern="100">
                          <a:effectLst/>
                        </a:rPr>
                        <a:t>SL NO.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6670" indent="0" algn="ctr">
                        <a:lnSpc>
                          <a:spcPct val="107000"/>
                        </a:lnSpc>
                        <a:spcBef>
                          <a:spcPts val="0"/>
                        </a:spcBef>
                        <a:spcAft>
                          <a:spcPts val="0"/>
                        </a:spcAft>
                      </a:pPr>
                      <a:r>
                        <a:rPr lang="en-US" sz="1100" kern="100">
                          <a:effectLst/>
                        </a:rPr>
                        <a:t>KEY WORD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445" marR="0" indent="0" algn="l">
                        <a:lnSpc>
                          <a:spcPct val="107000"/>
                        </a:lnSpc>
                        <a:spcBef>
                          <a:spcPts val="0"/>
                        </a:spcBef>
                        <a:spcAft>
                          <a:spcPts val="0"/>
                        </a:spcAft>
                      </a:pPr>
                      <a:r>
                        <a:rPr lang="en-US" sz="1100" kern="100">
                          <a:effectLst/>
                        </a:rPr>
                        <a:t>INTENT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VOLUE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KD%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CPC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COM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SF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RESULT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2952274919"/>
                  </a:ext>
                </a:extLst>
              </a:tr>
              <a:tr h="359294">
                <a:tc>
                  <a:txBody>
                    <a:bodyPr/>
                    <a:lstStyle/>
                    <a:p>
                      <a:pPr marL="0" marR="29210" indent="0" algn="ctr">
                        <a:lnSpc>
                          <a:spcPct val="107000"/>
                        </a:lnSpc>
                        <a:spcBef>
                          <a:spcPts val="0"/>
                        </a:spcBef>
                        <a:spcAft>
                          <a:spcPts val="0"/>
                        </a:spcAft>
                      </a:pPr>
                      <a:r>
                        <a:rPr lang="en-US" sz="1100" kern="100">
                          <a:effectLst/>
                        </a:rPr>
                        <a:t>1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N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13970" marR="0" indent="0" algn="l">
                        <a:lnSpc>
                          <a:spcPct val="107000"/>
                        </a:lnSpc>
                        <a:spcBef>
                          <a:spcPts val="0"/>
                        </a:spcBef>
                        <a:spcAft>
                          <a:spcPts val="0"/>
                        </a:spcAft>
                      </a:pPr>
                      <a:r>
                        <a:rPr lang="en-US" sz="1100" kern="100">
                          <a:effectLst/>
                        </a:rPr>
                        <a:t>135,000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76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0.11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0.02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dirty="0">
                          <a:effectLst/>
                        </a:rPr>
                        <a:t>99 </a:t>
                      </a:r>
                      <a:endParaRPr lang="en-US" sz="1200" kern="100" dirty="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3329989298"/>
                  </a:ext>
                </a:extLst>
              </a:tr>
              <a:tr h="377997">
                <a:tc>
                  <a:txBody>
                    <a:bodyPr/>
                    <a:lstStyle/>
                    <a:p>
                      <a:pPr marL="0" marR="29210" indent="0" algn="ctr">
                        <a:lnSpc>
                          <a:spcPct val="107000"/>
                        </a:lnSpc>
                        <a:spcBef>
                          <a:spcPts val="0"/>
                        </a:spcBef>
                        <a:spcAft>
                          <a:spcPts val="0"/>
                        </a:spcAft>
                      </a:pPr>
                      <a:r>
                        <a:rPr lang="en-US" sz="1100" kern="100">
                          <a:effectLst/>
                        </a:rPr>
                        <a:t>2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Ice Cream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I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90,500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30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0.27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94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41893835"/>
                  </a:ext>
                </a:extLst>
              </a:tr>
              <a:tr h="361262">
                <a:tc>
                  <a:txBody>
                    <a:bodyPr/>
                    <a:lstStyle/>
                    <a:p>
                      <a:pPr marL="0" marR="29210" indent="0" algn="ctr">
                        <a:lnSpc>
                          <a:spcPct val="107000"/>
                        </a:lnSpc>
                        <a:spcBef>
                          <a:spcPts val="0"/>
                        </a:spcBef>
                        <a:spcAft>
                          <a:spcPts val="0"/>
                        </a:spcAft>
                      </a:pPr>
                      <a:r>
                        <a:rPr lang="en-US" sz="1100" kern="100">
                          <a:effectLst/>
                        </a:rPr>
                        <a:t>3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Butter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IT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60,500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34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0.67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5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96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1324083479"/>
                  </a:ext>
                </a:extLst>
              </a:tr>
              <a:tr h="359294">
                <a:tc>
                  <a:txBody>
                    <a:bodyPr/>
                    <a:lstStyle/>
                    <a:p>
                      <a:pPr marL="0" marR="29210" indent="0" algn="ctr">
                        <a:lnSpc>
                          <a:spcPct val="107000"/>
                        </a:lnSpc>
                        <a:spcBef>
                          <a:spcPts val="0"/>
                        </a:spcBef>
                        <a:spcAft>
                          <a:spcPts val="0"/>
                        </a:spcAft>
                      </a:pPr>
                      <a:r>
                        <a:rPr lang="en-US" sz="1100" kern="100">
                          <a:effectLst/>
                        </a:rPr>
                        <a:t>4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Dark Chocolate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IT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60,500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39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0.98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8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89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4157973719"/>
                  </a:ext>
                </a:extLst>
              </a:tr>
              <a:tr h="377997">
                <a:tc>
                  <a:txBody>
                    <a:bodyPr/>
                    <a:lstStyle/>
                    <a:p>
                      <a:pPr marL="0" marR="29210" indent="0" algn="ctr">
                        <a:lnSpc>
                          <a:spcPct val="107000"/>
                        </a:lnSpc>
                        <a:spcBef>
                          <a:spcPts val="0"/>
                        </a:spcBef>
                        <a:spcAft>
                          <a:spcPts val="0"/>
                        </a:spcAft>
                      </a:pPr>
                      <a:r>
                        <a:rPr lang="en-US" sz="1100" kern="100">
                          <a:effectLst/>
                        </a:rPr>
                        <a:t>5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Milk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NT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60,500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59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0.18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0.61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26.3M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1511901856"/>
                  </a:ext>
                </a:extLst>
              </a:tr>
              <a:tr h="359294">
                <a:tc>
                  <a:txBody>
                    <a:bodyPr/>
                    <a:lstStyle/>
                    <a:p>
                      <a:pPr marL="0" marR="29210" indent="0" algn="ctr">
                        <a:lnSpc>
                          <a:spcPct val="107000"/>
                        </a:lnSpc>
                        <a:spcBef>
                          <a:spcPts val="0"/>
                        </a:spcBef>
                        <a:spcAft>
                          <a:spcPts val="0"/>
                        </a:spcAft>
                      </a:pPr>
                      <a:r>
                        <a:rPr lang="en-US" sz="1100" kern="100">
                          <a:effectLst/>
                        </a:rPr>
                        <a:t>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cheese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IT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40,500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37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0.65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8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92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1611917605"/>
                  </a:ext>
                </a:extLst>
              </a:tr>
              <a:tr h="359294">
                <a:tc>
                  <a:txBody>
                    <a:bodyPr/>
                    <a:lstStyle/>
                    <a:p>
                      <a:pPr marL="0" marR="29210" indent="0" algn="ctr">
                        <a:lnSpc>
                          <a:spcPct val="107000"/>
                        </a:lnSpc>
                        <a:spcBef>
                          <a:spcPts val="0"/>
                        </a:spcBef>
                        <a:spcAft>
                          <a:spcPts val="0"/>
                        </a:spcAft>
                      </a:pPr>
                      <a:r>
                        <a:rPr lang="en-US" sz="1100" kern="100">
                          <a:effectLst/>
                        </a:rPr>
                        <a:t>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Chocolate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TI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40,500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41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0.97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9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13.5M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2933585809"/>
                  </a:ext>
                </a:extLst>
              </a:tr>
              <a:tr h="359294">
                <a:tc>
                  <a:txBody>
                    <a:bodyPr/>
                    <a:lstStyle/>
                    <a:p>
                      <a:pPr marL="0" marR="29210" indent="0" algn="ctr">
                        <a:lnSpc>
                          <a:spcPct val="107000"/>
                        </a:lnSpc>
                        <a:spcBef>
                          <a:spcPts val="0"/>
                        </a:spcBef>
                        <a:spcAft>
                          <a:spcPts val="0"/>
                        </a:spcAft>
                      </a:pPr>
                      <a:r>
                        <a:rPr lang="en-US" sz="1100" kern="100">
                          <a:effectLst/>
                        </a:rPr>
                        <a:t>8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Ghee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C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33,100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34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1.00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5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93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1223620383"/>
                  </a:ext>
                </a:extLst>
              </a:tr>
              <a:tr h="379965">
                <a:tc>
                  <a:txBody>
                    <a:bodyPr/>
                    <a:lstStyle/>
                    <a:p>
                      <a:pPr marL="0" marR="29210" indent="0" algn="ctr">
                        <a:lnSpc>
                          <a:spcPct val="107000"/>
                        </a:lnSpc>
                        <a:spcBef>
                          <a:spcPts val="0"/>
                        </a:spcBef>
                        <a:spcAft>
                          <a:spcPts val="0"/>
                        </a:spcAft>
                      </a:pPr>
                      <a:r>
                        <a:rPr lang="en-US" sz="1100" kern="100">
                          <a:effectLst/>
                        </a:rPr>
                        <a:t>9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Milk Price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845" indent="0" algn="ctr">
                        <a:lnSpc>
                          <a:spcPct val="107000"/>
                        </a:lnSpc>
                        <a:spcBef>
                          <a:spcPts val="0"/>
                        </a:spcBef>
                        <a:spcAft>
                          <a:spcPts val="0"/>
                        </a:spcAft>
                      </a:pPr>
                      <a:r>
                        <a:rPr lang="en-US" sz="1100" kern="100">
                          <a:effectLst/>
                        </a:rPr>
                        <a:t>C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33,100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a:effectLst/>
                        </a:rPr>
                        <a:t>45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0.16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0.40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100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995012794"/>
                  </a:ext>
                </a:extLst>
              </a:tr>
              <a:tr h="377997">
                <a:tc>
                  <a:txBody>
                    <a:bodyPr/>
                    <a:lstStyle/>
                    <a:p>
                      <a:pPr marL="0" marR="30480" indent="0" algn="ctr">
                        <a:lnSpc>
                          <a:spcPct val="107000"/>
                        </a:lnSpc>
                        <a:spcBef>
                          <a:spcPts val="0"/>
                        </a:spcBef>
                        <a:spcAft>
                          <a:spcPts val="0"/>
                        </a:spcAft>
                      </a:pPr>
                      <a:r>
                        <a:rPr lang="en-US" sz="1100" kern="100">
                          <a:effectLst/>
                        </a:rPr>
                        <a:t>10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0" indent="0" algn="l">
                        <a:lnSpc>
                          <a:spcPct val="107000"/>
                        </a:lnSpc>
                        <a:spcBef>
                          <a:spcPts val="0"/>
                        </a:spcBef>
                        <a:spcAft>
                          <a:spcPts val="0"/>
                        </a:spcAft>
                      </a:pPr>
                      <a:r>
                        <a:rPr lang="en-US" sz="1100" kern="100">
                          <a:effectLst/>
                        </a:rPr>
                        <a:t>Amul Cream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dirty="0">
                          <a:effectLst/>
                        </a:rPr>
                        <a:t>IT </a:t>
                      </a:r>
                      <a:endParaRPr lang="en-US" sz="1200" kern="100" dirty="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48895" marR="0" indent="0" algn="l">
                        <a:lnSpc>
                          <a:spcPct val="107000"/>
                        </a:lnSpc>
                        <a:spcBef>
                          <a:spcPts val="0"/>
                        </a:spcBef>
                        <a:spcAft>
                          <a:spcPts val="0"/>
                        </a:spcAft>
                      </a:pPr>
                      <a:r>
                        <a:rPr lang="en-US" sz="1100" kern="100">
                          <a:effectLst/>
                        </a:rPr>
                        <a:t>27,100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0480" indent="0" algn="ctr">
                        <a:lnSpc>
                          <a:spcPct val="107000"/>
                        </a:lnSpc>
                        <a:spcBef>
                          <a:spcPts val="0"/>
                        </a:spcBef>
                        <a:spcAft>
                          <a:spcPts val="0"/>
                        </a:spcAft>
                      </a:pPr>
                      <a:r>
                        <a:rPr lang="en-US" sz="1100" kern="100" dirty="0">
                          <a:effectLst/>
                        </a:rPr>
                        <a:t>37 </a:t>
                      </a:r>
                      <a:endParaRPr lang="en-US" sz="1200" kern="100" dirty="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115" indent="0" algn="ctr">
                        <a:lnSpc>
                          <a:spcPct val="107000"/>
                        </a:lnSpc>
                        <a:spcBef>
                          <a:spcPts val="0"/>
                        </a:spcBef>
                        <a:spcAft>
                          <a:spcPts val="0"/>
                        </a:spcAft>
                      </a:pPr>
                      <a:r>
                        <a:rPr lang="en-US" sz="1100" kern="100">
                          <a:effectLst/>
                        </a:rPr>
                        <a:t>0.04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31750" indent="0" algn="ctr">
                        <a:lnSpc>
                          <a:spcPct val="107000"/>
                        </a:lnSpc>
                        <a:spcBef>
                          <a:spcPts val="0"/>
                        </a:spcBef>
                        <a:spcAft>
                          <a:spcPts val="0"/>
                        </a:spcAft>
                      </a:pPr>
                      <a:r>
                        <a:rPr lang="en-US" sz="1100" kern="100">
                          <a:effectLst/>
                        </a:rPr>
                        <a:t>0.63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a:effectLst/>
                        </a:rPr>
                        <a:t>6 </a:t>
                      </a:r>
                      <a:endParaRPr lang="en-US" sz="1200" kern="10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tc>
                  <a:txBody>
                    <a:bodyPr/>
                    <a:lstStyle/>
                    <a:p>
                      <a:pPr marL="0" marR="29210" indent="0" algn="ctr">
                        <a:lnSpc>
                          <a:spcPct val="107000"/>
                        </a:lnSpc>
                        <a:spcBef>
                          <a:spcPts val="0"/>
                        </a:spcBef>
                        <a:spcAft>
                          <a:spcPts val="0"/>
                        </a:spcAft>
                      </a:pPr>
                      <a:r>
                        <a:rPr lang="en-US" sz="1100" kern="100" dirty="0">
                          <a:effectLst/>
                        </a:rPr>
                        <a:t>19.9M </a:t>
                      </a:r>
                      <a:endParaRPr lang="en-US" sz="1200" kern="100" dirty="0">
                        <a:solidFill>
                          <a:srgbClr val="0000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41275" marT="30480" marB="0"/>
                </a:tc>
                <a:extLst>
                  <a:ext uri="{0D108BD9-81ED-4DB2-BD59-A6C34878D82A}">
                    <a16:rowId xmlns:a16="http://schemas.microsoft.com/office/drawing/2014/main" val="3998264303"/>
                  </a:ext>
                </a:extLst>
              </a:tr>
            </a:tbl>
          </a:graphicData>
        </a:graphic>
      </p:graphicFrame>
      <p:sp>
        <p:nvSpPr>
          <p:cNvPr id="3" name="Rectangle 1">
            <a:extLst>
              <a:ext uri="{FF2B5EF4-FFF2-40B4-BE49-F238E27FC236}">
                <a16:creationId xmlns:a16="http://schemas.microsoft.com/office/drawing/2014/main" id="{9B8DF407-3A01-8B20-948A-CA883FEF7FBD}"/>
              </a:ext>
            </a:extLst>
          </p:cNvPr>
          <p:cNvSpPr>
            <a:spLocks noChangeArrowheads="1"/>
          </p:cNvSpPr>
          <p:nvPr/>
        </p:nvSpPr>
        <p:spPr bwMode="auto">
          <a:xfrm>
            <a:off x="848035" y="287562"/>
            <a:ext cx="1150081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31526CF-AB28-AEB5-04D6-299E33187E97}"/>
              </a:ext>
            </a:extLst>
          </p:cNvPr>
          <p:cNvSpPr txBox="1"/>
          <p:nvPr/>
        </p:nvSpPr>
        <p:spPr>
          <a:xfrm>
            <a:off x="422430" y="4337078"/>
            <a:ext cx="6176010" cy="518860"/>
          </a:xfrm>
          <a:prstGeom prst="rect">
            <a:avLst/>
          </a:prstGeom>
          <a:noFill/>
        </p:spPr>
        <p:txBody>
          <a:bodyPr wrap="square">
            <a:spAutoFit/>
          </a:bodyPr>
          <a:lstStyle/>
          <a:p>
            <a:pPr marL="0" marR="1430655" indent="0" algn="l">
              <a:lnSpc>
                <a:spcPct val="99000"/>
              </a:lnSpc>
              <a:spcBef>
                <a:spcPts val="0"/>
              </a:spcBef>
              <a:spcAft>
                <a:spcPts val="0"/>
              </a:spcAft>
            </a:pPr>
            <a:r>
              <a:rPr lang="en-US" sz="1400" u="sng" kern="100" dirty="0">
                <a:solidFill>
                  <a:srgbClr val="0000FF"/>
                </a:solidFill>
                <a:effectLst/>
                <a:latin typeface="Calibri" panose="020F0502020204030204" pitchFamily="34" charset="0"/>
                <a:ea typeface="Calibri" panose="020F0502020204030204" pitchFamily="34" charset="0"/>
                <a:hlinkClick r:id="rId2"/>
              </a:rPr>
              <a:t>https://youtube.com/@shyamsathivelli4859</a:t>
            </a:r>
            <a:r>
              <a:rPr lang="en-US" sz="1400" u="none" strike="noStrike" kern="100" dirty="0">
                <a:solidFill>
                  <a:srgbClr val="000000"/>
                </a:solidFill>
                <a:effectLst/>
                <a:latin typeface="Calibri" panose="020F0502020204030204" pitchFamily="34" charset="0"/>
                <a:ea typeface="Calibri" panose="020F0502020204030204" pitchFamily="34" charset="0"/>
                <a:hlinkClick r:id="rId2"/>
              </a:rPr>
              <a:t> </a:t>
            </a:r>
            <a:r>
              <a:rPr lang="en-US" sz="1400" u="sng" kern="100" dirty="0">
                <a:solidFill>
                  <a:srgbClr val="0000FF"/>
                </a:solidFill>
                <a:effectLst/>
                <a:latin typeface="Calibri" panose="020F0502020204030204" pitchFamily="34" charset="0"/>
                <a:ea typeface="Calibri" panose="020F0502020204030204" pitchFamily="34" charset="0"/>
                <a:hlinkClick r:id="rId2"/>
              </a:rPr>
              <a:t>https://youtube.com/@shyamsathivelli4859</a:t>
            </a:r>
            <a:r>
              <a:rPr lang="en-US" sz="1400" u="none" strike="noStrike" kern="100" dirty="0">
                <a:solidFill>
                  <a:srgbClr val="000000"/>
                </a:solidFill>
                <a:effectLst/>
                <a:latin typeface="Calibri" panose="020F0502020204030204" pitchFamily="34" charset="0"/>
                <a:ea typeface="Calibri" panose="020F0502020204030204" pitchFamily="34" charset="0"/>
                <a:hlinkClick r:id="rId2"/>
              </a:rPr>
              <a:t> </a:t>
            </a:r>
            <a:endParaRPr lang="en-US"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7850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a:solidFill>
                  <a:srgbClr val="434343"/>
                </a:solidFill>
              </a:rPr>
              <a:t>Part 3: Content Ideas and Marketing Strategies</a:t>
            </a:r>
            <a:endParaRPr sz="1700"/>
          </a:p>
        </p:txBody>
      </p:sp>
      <p:sp>
        <p:nvSpPr>
          <p:cNvPr id="98" name="Google Shape;98;p20"/>
          <p:cNvSpPr txBox="1"/>
          <p:nvPr/>
        </p:nvSpPr>
        <p:spPr>
          <a:xfrm>
            <a:off x="383400" y="1486175"/>
            <a:ext cx="8377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a:t>Content Idea Generation &amp; Strategy:</a:t>
            </a:r>
            <a:r>
              <a:rPr lang="en-GB"/>
              <a:t> Create a content calendar for the remaining month of July by brainstorming content themes, exploring various formats like blog posts, videos, infographics, podcasts, and interactive quizzes, and scheduling publication dates mainly on Facebook &amp; Instagram. </a:t>
            </a:r>
            <a:br>
              <a:rPr lang="en-GB"/>
            </a:br>
            <a:br>
              <a:rPr lang="en-GB"/>
            </a:br>
            <a:r>
              <a:rPr lang="en-GB"/>
              <a:t>And include the strategy, aim and the idea behind these posts and story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	</a:t>
            </a:r>
            <a:r>
              <a:rPr lang="en-GB" u="sng">
                <a:solidFill>
                  <a:schemeClr val="hlink"/>
                </a:solidFill>
                <a:hlinkClick r:id="rId3"/>
              </a:rPr>
              <a:t>Content Calendar Example</a:t>
            </a:r>
            <a:r>
              <a:rPr lang="en-GB"/>
              <a:t> (Try creating a table for the month of July)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974258-86BA-39EA-7A9D-AAF260C4D67C}"/>
              </a:ext>
            </a:extLst>
          </p:cNvPr>
          <p:cNvSpPr txBox="1"/>
          <p:nvPr/>
        </p:nvSpPr>
        <p:spPr>
          <a:xfrm>
            <a:off x="1" y="398591"/>
            <a:ext cx="9144000" cy="4346318"/>
          </a:xfrm>
          <a:prstGeom prst="rect">
            <a:avLst/>
          </a:prstGeom>
          <a:noFill/>
        </p:spPr>
        <p:txBody>
          <a:bodyPr wrap="square">
            <a:spAutoFit/>
          </a:bodyPr>
          <a:lstStyle/>
          <a:p>
            <a:pPr>
              <a:lnSpc>
                <a:spcPct val="107000"/>
              </a:lnSpc>
              <a:spcBef>
                <a:spcPts val="1500"/>
              </a:spcBef>
              <a:spcAft>
                <a:spcPts val="1500"/>
              </a:spcAft>
            </a:pPr>
            <a:r>
              <a:rPr lang="en-GB" b="1" dirty="0"/>
              <a:t>Content Idea Generation &amp; Strategy:</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Strategy and Aim:</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Engagement &amp; Fun:</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content calendar starts with an infographic on Ice Cream Day to engage followers playfully, encouraging them to interact by sharing their   flavours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Brand Storytelling:</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video on July 5th shares Amul's heritage, creating an emotional connection with the brand and fostering loyalty.</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Education &amp; Awareness:</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blog post on July 10th aims to educate the audience about dairy farming, showcasing Amul's commitment to sustainability.</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CSR &amp; Impact:</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podcast on July 15th highlights Amul's corporate social responsibility initiatives, enhancing the brand's positive image.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User-Generated Content:</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interactive quiz on July 20th generates user participation, building a sense of community around the brand.</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Product Showcase:</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behind-the-scenes video on July 25th showcases the quality and craftsmanship behind Amul Butter.</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b="1" kern="0" dirty="0">
                <a:effectLst/>
                <a:latin typeface="Segoe UI" panose="020B0502040204020203" pitchFamily="34" charset="0"/>
                <a:ea typeface="Times New Roman" panose="02020603050405020304" pitchFamily="18" charset="0"/>
                <a:cs typeface="Times New Roman" panose="02020603050405020304" pitchFamily="18" charset="0"/>
              </a:rPr>
              <a:t>Healthy Living:</a:t>
            </a:r>
            <a:r>
              <a:rPr lang="en-IN" kern="0" dirty="0">
                <a:effectLst/>
                <a:latin typeface="Segoe UI" panose="020B0502040204020203" pitchFamily="34" charset="0"/>
                <a:ea typeface="Times New Roman" panose="02020603050405020304" pitchFamily="18" charset="0"/>
                <a:cs typeface="Times New Roman" panose="02020603050405020304" pitchFamily="18" charset="0"/>
              </a:rPr>
              <a:t> The infographic on July 30th provides health tips, positioning Amul products as part of a wholesome lifestyle.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492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577DC-44F2-2D19-5EC8-66BF2A73B6AC}"/>
              </a:ext>
            </a:extLst>
          </p:cNvPr>
          <p:cNvSpPr txBox="1"/>
          <p:nvPr/>
        </p:nvSpPr>
        <p:spPr>
          <a:xfrm>
            <a:off x="89210" y="291143"/>
            <a:ext cx="9054790" cy="1618007"/>
          </a:xfrm>
          <a:prstGeom prst="rect">
            <a:avLst/>
          </a:prstGeom>
          <a:noFill/>
        </p:spPr>
        <p:txBody>
          <a:bodyPr wrap="square">
            <a:spAutoFit/>
          </a:bodyPr>
          <a:lstStyle/>
          <a:p>
            <a:pPr>
              <a:lnSpc>
                <a:spcPct val="107000"/>
              </a:lnSpc>
              <a:spcBef>
                <a:spcPts val="1500"/>
              </a:spcBef>
              <a:spcAft>
                <a:spcPts val="1500"/>
              </a:spcAft>
            </a:pPr>
            <a:r>
              <a:rPr lang="en-IN" sz="1400" b="1" kern="0" dirty="0">
                <a:effectLst/>
                <a:latin typeface="Segoe UI" panose="020B0502040204020203" pitchFamily="34" charset="0"/>
                <a:ea typeface="Times New Roman" panose="02020603050405020304" pitchFamily="18" charset="0"/>
                <a:cs typeface="Times New Roman" panose="02020603050405020304" pitchFamily="18" charset="0"/>
              </a:rPr>
              <a:t>Idea Behind Amul's Content</a:t>
            </a:r>
            <a:r>
              <a:rPr lang="en-IN" sz="1400" kern="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500"/>
              </a:spcAft>
            </a:pPr>
            <a:r>
              <a:rPr lang="en-IN" sz="1400" kern="0" dirty="0">
                <a:effectLst/>
                <a:latin typeface="Segoe UI" panose="020B0502040204020203" pitchFamily="34" charset="0"/>
                <a:ea typeface="Times New Roman" panose="02020603050405020304" pitchFamily="18" charset="0"/>
                <a:cs typeface="Times New Roman" panose="02020603050405020304" pitchFamily="18" charset="0"/>
              </a:rPr>
              <a:t>Amul has a rich history and a deep connection with its consumers. The content calendar aims to leverage this by celebrating the brand's legacy, educating the audience about its values and initiatives, and engaging them through interactive content. By showcasing transparency, social responsibility, and product quality, Amul can further solidify its position as a trusted and beloved dairy brand in the hearts of its audience.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46B51B-8022-4048-DEFC-E32E6433D2B3}"/>
              </a:ext>
            </a:extLst>
          </p:cNvPr>
          <p:cNvPicPr>
            <a:picLocks noChangeAspect="1"/>
          </p:cNvPicPr>
          <p:nvPr/>
        </p:nvPicPr>
        <p:blipFill>
          <a:blip r:embed="rId2"/>
          <a:stretch>
            <a:fillRect/>
          </a:stretch>
        </p:blipFill>
        <p:spPr>
          <a:xfrm>
            <a:off x="334537" y="2081561"/>
            <a:ext cx="3494048" cy="2423532"/>
          </a:xfrm>
          <a:prstGeom prst="rect">
            <a:avLst/>
          </a:prstGeom>
        </p:spPr>
      </p:pic>
      <p:pic>
        <p:nvPicPr>
          <p:cNvPr id="6" name="Picture 5">
            <a:extLst>
              <a:ext uri="{FF2B5EF4-FFF2-40B4-BE49-F238E27FC236}">
                <a16:creationId xmlns:a16="http://schemas.microsoft.com/office/drawing/2014/main" id="{BFCCFE67-E5B5-8946-22B9-4C43C7774B12}"/>
              </a:ext>
            </a:extLst>
          </p:cNvPr>
          <p:cNvPicPr>
            <a:picLocks noChangeAspect="1"/>
          </p:cNvPicPr>
          <p:nvPr/>
        </p:nvPicPr>
        <p:blipFill>
          <a:blip r:embed="rId3"/>
          <a:stretch>
            <a:fillRect/>
          </a:stretch>
        </p:blipFill>
        <p:spPr>
          <a:xfrm>
            <a:off x="4572000" y="2081562"/>
            <a:ext cx="3761679" cy="2423531"/>
          </a:xfrm>
          <a:prstGeom prst="rect">
            <a:avLst/>
          </a:prstGeom>
        </p:spPr>
      </p:pic>
    </p:spTree>
    <p:extLst>
      <p:ext uri="{BB962C8B-B14F-4D97-AF65-F5344CB8AC3E}">
        <p14:creationId xmlns:p14="http://schemas.microsoft.com/office/powerpoint/2010/main" val="368918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662872" y="73802"/>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109027" y="981014"/>
            <a:ext cx="9087012" cy="406262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Research Brand Identity: </a:t>
            </a:r>
            <a:r>
              <a:rPr lang="en-GB" dirty="0"/>
              <a:t>Study the brand's mission, values, vision, and unique selling propositions (USPs).</a:t>
            </a:r>
          </a:p>
          <a:p>
            <a:pPr marL="457200" lvl="0" indent="-317500" algn="l" rtl="0">
              <a:spcBef>
                <a:spcPts val="0"/>
              </a:spcBef>
              <a:spcAft>
                <a:spcPts val="0"/>
              </a:spcAft>
              <a:buSzPts val="1400"/>
              <a:buChar char="●"/>
            </a:pPr>
            <a:endParaRPr lang="en-GB" dirty="0"/>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LOGO</a:t>
            </a:r>
          </a:p>
          <a:p>
            <a:pPr marL="457200" lvl="0" indent="-317500" algn="l" rtl="0">
              <a:spcBef>
                <a:spcPts val="0"/>
              </a:spcBef>
              <a:spcAft>
                <a:spcPts val="0"/>
              </a:spcAft>
              <a:buSzPts val="1400"/>
              <a:buChar char="●"/>
            </a:pPr>
            <a:endParaRPr b="1" dirty="0"/>
          </a:p>
          <a:p>
            <a:pPr marL="0" lvl="0" indent="0" algn="l" rtl="0">
              <a:spcBef>
                <a:spcPts val="0"/>
              </a:spcBef>
              <a:spcAft>
                <a:spcPts val="0"/>
              </a:spcAft>
              <a:buNone/>
            </a:pPr>
            <a:endParaRPr dirty="0"/>
          </a:p>
          <a:p>
            <a:endParaRPr lang="en-GB" b="1" dirty="0"/>
          </a:p>
          <a:p>
            <a:pPr algn="l"/>
            <a:r>
              <a:rPr lang="en-US" b="1" i="0" dirty="0">
                <a:solidFill>
                  <a:schemeClr val="tx1"/>
                </a:solidFill>
                <a:effectLst/>
                <a:latin typeface="Google Sans"/>
              </a:rPr>
              <a:t>      </a:t>
            </a:r>
          </a:p>
          <a:p>
            <a:pPr algn="l"/>
            <a:endParaRPr lang="en-US" b="1" dirty="0">
              <a:solidFill>
                <a:schemeClr val="tx1"/>
              </a:solidFill>
              <a:latin typeface="Google Sans"/>
            </a:endParaRPr>
          </a:p>
          <a:p>
            <a:pPr algn="l"/>
            <a:r>
              <a:rPr lang="en-US" b="1" i="0" dirty="0">
                <a:solidFill>
                  <a:schemeClr val="tx1"/>
                </a:solidFill>
                <a:effectLst/>
                <a:latin typeface="Google Sans"/>
              </a:rPr>
              <a:t>         Founder         </a:t>
            </a:r>
            <a:r>
              <a:rPr lang="en-US" b="0" i="0" dirty="0">
                <a:solidFill>
                  <a:srgbClr val="E2EEFF"/>
                </a:solidFill>
                <a:effectLst/>
                <a:latin typeface="Google Sans"/>
              </a:rPr>
              <a:t> </a:t>
            </a:r>
            <a:r>
              <a:rPr lang="en-US" b="0" i="0" dirty="0">
                <a:solidFill>
                  <a:schemeClr val="tx1"/>
                </a:solidFill>
                <a:effectLst/>
                <a:latin typeface="Google Sans"/>
              </a:rPr>
              <a:t>:  TRIBHUVANDAS PATEL</a:t>
            </a:r>
          </a:p>
          <a:p>
            <a:endParaRPr lang="en-US" b="0" i="0" dirty="0">
              <a:solidFill>
                <a:schemeClr val="tx1"/>
              </a:solidFill>
              <a:effectLst/>
              <a:latin typeface="Google Sans"/>
            </a:endParaRPr>
          </a:p>
          <a:p>
            <a:pPr marL="285750" indent="-285750">
              <a:buFont typeface="Arial" panose="020B0604020202020204" pitchFamily="34" charset="0"/>
              <a:buChar char="•"/>
            </a:pPr>
            <a:r>
              <a:rPr lang="en-US" b="1" dirty="0">
                <a:solidFill>
                  <a:schemeClr val="tx1"/>
                </a:solidFill>
                <a:latin typeface="Google Sans"/>
              </a:rPr>
              <a:t>Founded Year </a:t>
            </a:r>
            <a:r>
              <a:rPr lang="en-US" dirty="0">
                <a:solidFill>
                  <a:schemeClr val="tx1"/>
                </a:solidFill>
                <a:latin typeface="Google Sans"/>
              </a:rPr>
              <a:t>:  </a:t>
            </a:r>
            <a:r>
              <a:rPr lang="en-IN" b="0" i="0" dirty="0">
                <a:solidFill>
                  <a:srgbClr val="111111"/>
                </a:solidFill>
                <a:effectLst/>
                <a:latin typeface="Roboto" panose="02000000000000000000" pitchFamily="2" charset="0"/>
              </a:rPr>
              <a:t>14 Dec, 1946</a:t>
            </a:r>
            <a:endParaRPr lang="en-US" dirty="0">
              <a:solidFill>
                <a:schemeClr val="tx1"/>
              </a:solidFill>
              <a:latin typeface="Google Sans"/>
            </a:endParaRPr>
          </a:p>
          <a:p>
            <a:pPr marL="285750" indent="-285750">
              <a:buFont typeface="Arial" panose="020B0604020202020204" pitchFamily="34" charset="0"/>
              <a:buChar char="•"/>
            </a:pPr>
            <a:endParaRPr lang="en-US" dirty="0">
              <a:solidFill>
                <a:schemeClr val="tx1"/>
              </a:solidFill>
              <a:latin typeface="Google Sans"/>
            </a:endParaRPr>
          </a:p>
          <a:p>
            <a:pPr marL="285750" indent="-285750">
              <a:buFont typeface="Arial" panose="020B0604020202020204" pitchFamily="34" charset="0"/>
              <a:buChar char="•"/>
            </a:pPr>
            <a:r>
              <a:rPr lang="en-US" b="1" dirty="0">
                <a:solidFill>
                  <a:schemeClr val="tx1"/>
                </a:solidFill>
                <a:latin typeface="Google Sans"/>
              </a:rPr>
              <a:t>Official Website : </a:t>
            </a:r>
            <a:r>
              <a:rPr lang="en-US" b="1" dirty="0">
                <a:solidFill>
                  <a:schemeClr val="tx1"/>
                </a:solidFill>
                <a:latin typeface="Google Sans"/>
                <a:hlinkClick r:id="rId3"/>
              </a:rPr>
              <a:t>https://www.amul.com</a:t>
            </a:r>
            <a:endParaRPr lang="en-GB" b="1" dirty="0"/>
          </a:p>
          <a:p>
            <a:endParaRPr lang="en-GB"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8507B927-A0E1-C175-34F6-F00CCC49B606}"/>
              </a:ext>
            </a:extLst>
          </p:cNvPr>
          <p:cNvPicPr>
            <a:picLocks noChangeAspect="1"/>
          </p:cNvPicPr>
          <p:nvPr/>
        </p:nvPicPr>
        <p:blipFill>
          <a:blip r:embed="rId4"/>
          <a:stretch>
            <a:fillRect/>
          </a:stretch>
        </p:blipFill>
        <p:spPr>
          <a:xfrm>
            <a:off x="1584705" y="1931042"/>
            <a:ext cx="1177080" cy="8658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3985F-53B6-19C9-2599-CD61C3EE2072}"/>
              </a:ext>
            </a:extLst>
          </p:cNvPr>
          <p:cNvPicPr>
            <a:picLocks noChangeAspect="1"/>
          </p:cNvPicPr>
          <p:nvPr/>
        </p:nvPicPr>
        <p:blipFill>
          <a:blip r:embed="rId2"/>
          <a:stretch>
            <a:fillRect/>
          </a:stretch>
        </p:blipFill>
        <p:spPr>
          <a:xfrm>
            <a:off x="0" y="7434"/>
            <a:ext cx="9144000" cy="5143500"/>
          </a:xfrm>
          <a:prstGeom prst="rect">
            <a:avLst/>
          </a:prstGeom>
        </p:spPr>
      </p:pic>
    </p:spTree>
    <p:extLst>
      <p:ext uri="{BB962C8B-B14F-4D97-AF65-F5344CB8AC3E}">
        <p14:creationId xmlns:p14="http://schemas.microsoft.com/office/powerpoint/2010/main" val="3445117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3;p21">
            <a:extLst>
              <a:ext uri="{FF2B5EF4-FFF2-40B4-BE49-F238E27FC236}">
                <a16:creationId xmlns:a16="http://schemas.microsoft.com/office/drawing/2014/main" id="{B96C3778-CC24-CC44-AB22-0D420A8D9966}"/>
              </a:ext>
            </a:extLst>
          </p:cNvPr>
          <p:cNvSpPr txBox="1"/>
          <p:nvPr/>
        </p:nvSpPr>
        <p:spPr>
          <a:xfrm>
            <a:off x="700043" y="180172"/>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3" name="Google Shape;104;p21">
            <a:extLst>
              <a:ext uri="{FF2B5EF4-FFF2-40B4-BE49-F238E27FC236}">
                <a16:creationId xmlns:a16="http://schemas.microsoft.com/office/drawing/2014/main" id="{01A76A0A-A890-198A-5D0F-1F78FDC76A42}"/>
              </a:ext>
            </a:extLst>
          </p:cNvPr>
          <p:cNvSpPr txBox="1"/>
          <p:nvPr/>
        </p:nvSpPr>
        <p:spPr>
          <a:xfrm>
            <a:off x="383400" y="448122"/>
            <a:ext cx="83772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p>
          <a:p>
            <a:pPr marL="457200" lvl="0" indent="-317500" algn="l" rtl="0">
              <a:spcBef>
                <a:spcPts val="0"/>
              </a:spcBef>
              <a:spcAft>
                <a:spcPts val="0"/>
              </a:spcAft>
              <a:buSzPts val="1400"/>
              <a:buChar char="●"/>
            </a:pPr>
            <a:endParaRPr lang="en-GB" dirty="0"/>
          </a:p>
          <a:p>
            <a:r>
              <a:rPr lang="en-US" b="1" dirty="0"/>
              <a:t>Which strategy does Amul use</a:t>
            </a:r>
          </a:p>
          <a:p>
            <a:r>
              <a:rPr lang="en-US" dirty="0"/>
              <a:t>Amul has usen a low - cost pricing strategy </a:t>
            </a:r>
            <a:r>
              <a:rPr lang="en-US" dirty="0" err="1"/>
              <a:t>forproducts</a:t>
            </a:r>
            <a:r>
              <a:rPr lang="en-US" dirty="0"/>
              <a:t> that r consumed regularly. This </a:t>
            </a:r>
            <a:r>
              <a:rPr lang="en-US" dirty="0" err="1"/>
              <a:t>pricingstrategy</a:t>
            </a:r>
            <a:r>
              <a:rPr lang="en-US" dirty="0"/>
              <a:t> of </a:t>
            </a:r>
            <a:r>
              <a:rPr lang="en-US" dirty="0" err="1"/>
              <a:t>amul</a:t>
            </a:r>
            <a:r>
              <a:rPr lang="en-US" dirty="0"/>
              <a:t> made it affordable for its </a:t>
            </a:r>
            <a:r>
              <a:rPr lang="en-US" dirty="0" err="1"/>
              <a:t>targetaudience</a:t>
            </a:r>
            <a:r>
              <a:rPr lang="en-US" dirty="0"/>
              <a:t>. Increasing the price of goods proportional to their audiences increase in </a:t>
            </a:r>
            <a:r>
              <a:rPr lang="en-US" dirty="0" err="1"/>
              <a:t>incomehelped</a:t>
            </a:r>
            <a:r>
              <a:rPr lang="en-US" dirty="0"/>
              <a:t> them retain their customer base,</a:t>
            </a:r>
          </a:p>
          <a:p>
            <a:pPr marL="457200" lvl="0" indent="-317500" algn="l" rtl="0">
              <a:spcBef>
                <a:spcPts val="0"/>
              </a:spcBef>
              <a:spcAft>
                <a:spcPts val="0"/>
              </a:spcAft>
              <a:buSzPts val="1400"/>
              <a:buChar char="●"/>
            </a:pPr>
            <a:endParaRPr dirty="0"/>
          </a:p>
        </p:txBody>
      </p:sp>
      <p:sp>
        <p:nvSpPr>
          <p:cNvPr id="4" name="TextBox 3">
            <a:extLst>
              <a:ext uri="{FF2B5EF4-FFF2-40B4-BE49-F238E27FC236}">
                <a16:creationId xmlns:a16="http://schemas.microsoft.com/office/drawing/2014/main" id="{E99AD910-580C-B545-1B75-62AB8F8F7191}"/>
              </a:ext>
            </a:extLst>
          </p:cNvPr>
          <p:cNvSpPr txBox="1"/>
          <p:nvPr/>
        </p:nvSpPr>
        <p:spPr>
          <a:xfrm>
            <a:off x="318367" y="2362646"/>
            <a:ext cx="8892540" cy="954107"/>
          </a:xfrm>
          <a:prstGeom prst="rect">
            <a:avLst/>
          </a:prstGeom>
          <a:noFill/>
        </p:spPr>
        <p:txBody>
          <a:bodyPr wrap="square">
            <a:spAutoFit/>
          </a:bodyPr>
          <a:lstStyle/>
          <a:p>
            <a:r>
              <a:rPr lang="en-US" dirty="0"/>
              <a:t>How did </a:t>
            </a:r>
            <a:r>
              <a:rPr lang="en-US" dirty="0" err="1"/>
              <a:t>amul</a:t>
            </a:r>
            <a:r>
              <a:rPr lang="en-US" dirty="0"/>
              <a:t> become </a:t>
            </a:r>
            <a:r>
              <a:rPr lang="en-US" dirty="0" err="1"/>
              <a:t>successfulIn</a:t>
            </a:r>
            <a:r>
              <a:rPr lang="en-US" dirty="0"/>
              <a:t> 1960, </a:t>
            </a:r>
            <a:r>
              <a:rPr lang="en-US" dirty="0" err="1"/>
              <a:t>amul</a:t>
            </a:r>
            <a:r>
              <a:rPr lang="en-US" dirty="0"/>
              <a:t> was the 1st brand in the world </a:t>
            </a:r>
            <a:r>
              <a:rPr lang="en-US" dirty="0" err="1"/>
              <a:t>touse</a:t>
            </a:r>
            <a:r>
              <a:rPr lang="en-US" dirty="0"/>
              <a:t> buffalo milk to produce </a:t>
            </a:r>
            <a:r>
              <a:rPr lang="en-US" dirty="0" err="1"/>
              <a:t>skimmedmilk</a:t>
            </a:r>
            <a:r>
              <a:rPr lang="en-US" dirty="0"/>
              <a:t> powder .in additional with its three-</a:t>
            </a:r>
            <a:r>
              <a:rPr lang="en-US" dirty="0" err="1"/>
              <a:t>tiercooperative</a:t>
            </a:r>
            <a:r>
              <a:rPr lang="en-US" dirty="0"/>
              <a:t> structure , </a:t>
            </a:r>
            <a:r>
              <a:rPr lang="en-US" dirty="0" err="1"/>
              <a:t>amul</a:t>
            </a:r>
            <a:r>
              <a:rPr lang="en-US" dirty="0"/>
              <a:t> has transformed from traditional operations to a more profitable and efficient structure </a:t>
            </a:r>
          </a:p>
          <a:p>
            <a:r>
              <a:rPr lang="en-US" dirty="0"/>
              <a:t> AMUL MARKETINGSTRATEGIES</a:t>
            </a:r>
          </a:p>
        </p:txBody>
      </p:sp>
      <p:sp>
        <p:nvSpPr>
          <p:cNvPr id="6" name="TextBox 5">
            <a:extLst>
              <a:ext uri="{FF2B5EF4-FFF2-40B4-BE49-F238E27FC236}">
                <a16:creationId xmlns:a16="http://schemas.microsoft.com/office/drawing/2014/main" id="{760C32D2-7AF8-4EC6-A83E-DE1450BCCEB2}"/>
              </a:ext>
            </a:extLst>
          </p:cNvPr>
          <p:cNvSpPr txBox="1"/>
          <p:nvPr/>
        </p:nvSpPr>
        <p:spPr>
          <a:xfrm>
            <a:off x="340383" y="3399446"/>
            <a:ext cx="8463234" cy="1600438"/>
          </a:xfrm>
          <a:prstGeom prst="rect">
            <a:avLst/>
          </a:prstGeom>
          <a:noFill/>
        </p:spPr>
        <p:txBody>
          <a:bodyPr wrap="square">
            <a:spAutoFit/>
          </a:bodyPr>
          <a:lstStyle/>
          <a:p>
            <a:r>
              <a:rPr lang="en-IN" b="1" dirty="0"/>
              <a:t>What is the aim of </a:t>
            </a:r>
            <a:r>
              <a:rPr lang="en-IN" b="1" dirty="0" err="1"/>
              <a:t>amul</a:t>
            </a:r>
            <a:r>
              <a:rPr lang="en-IN" b="1" dirty="0"/>
              <a:t> : -</a:t>
            </a:r>
          </a:p>
          <a:p>
            <a:r>
              <a:rPr lang="en-IN" dirty="0"/>
              <a:t>It's main aim is to provide remunerative returns </a:t>
            </a:r>
            <a:r>
              <a:rPr lang="en-IN" dirty="0" err="1"/>
              <a:t>tothe</a:t>
            </a:r>
            <a:r>
              <a:rPr lang="en-IN" dirty="0"/>
              <a:t> farmers &amp; also serve the </a:t>
            </a:r>
            <a:r>
              <a:rPr lang="en-IN" dirty="0" err="1"/>
              <a:t>intrest</a:t>
            </a:r>
            <a:r>
              <a:rPr lang="en-IN" dirty="0"/>
              <a:t> of </a:t>
            </a:r>
            <a:r>
              <a:rPr lang="en-IN" dirty="0" err="1"/>
              <a:t>theconsumers</a:t>
            </a:r>
            <a:r>
              <a:rPr lang="en-IN" dirty="0"/>
              <a:t> by providing quality products Which </a:t>
            </a:r>
            <a:r>
              <a:rPr lang="en-IN" dirty="0" err="1"/>
              <a:t>rSY</a:t>
            </a:r>
            <a:r>
              <a:rPr lang="en-IN" dirty="0"/>
              <a:t> good value for money</a:t>
            </a:r>
          </a:p>
          <a:p>
            <a:endParaRPr lang="en-IN" dirty="0"/>
          </a:p>
          <a:p>
            <a:r>
              <a:rPr lang="en-IN" b="1" dirty="0"/>
              <a:t>Objectives of </a:t>
            </a:r>
            <a:r>
              <a:rPr lang="en-IN" b="1" dirty="0" err="1"/>
              <a:t>amul</a:t>
            </a:r>
            <a:r>
              <a:rPr lang="en-IN" b="1" dirty="0"/>
              <a:t>:</a:t>
            </a:r>
          </a:p>
          <a:p>
            <a:r>
              <a:rPr lang="en-IN" dirty="0"/>
              <a:t>Providing assured &amp; remunerative market for all the milk produced by the farmer members &amp; also to provide good quality milk products</a:t>
            </a:r>
          </a:p>
        </p:txBody>
      </p:sp>
    </p:spTree>
    <p:extLst>
      <p:ext uri="{BB962C8B-B14F-4D97-AF65-F5344CB8AC3E}">
        <p14:creationId xmlns:p14="http://schemas.microsoft.com/office/powerpoint/2010/main" val="321615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10" name="Google Shape;110;p22"/>
          <p:cNvSpPr txBox="1"/>
          <p:nvPr/>
        </p:nvSpPr>
        <p:spPr>
          <a:xfrm>
            <a:off x="478200" y="1392050"/>
            <a:ext cx="8187600"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Format 1 : BLOG ARTICLE</a:t>
            </a:r>
          </a:p>
          <a:p>
            <a:pPr marL="0" lvl="0" indent="0" algn="l" rtl="0">
              <a:spcBef>
                <a:spcPts val="0"/>
              </a:spcBef>
              <a:spcAft>
                <a:spcPts val="0"/>
              </a:spcAft>
              <a:buNone/>
            </a:pPr>
            <a:r>
              <a:rPr lang="en-GB" dirty="0"/>
              <a:t>AIM         : Boost SEO &amp; provide information about a certain new product</a:t>
            </a:r>
          </a:p>
          <a:p>
            <a:pPr marL="0" lvl="0" indent="0" algn="l" rtl="0">
              <a:spcBef>
                <a:spcPts val="0"/>
              </a:spcBef>
              <a:spcAft>
                <a:spcPts val="0"/>
              </a:spcAft>
              <a:buNone/>
            </a:pPr>
            <a:r>
              <a:rPr lang="en-GB" dirty="0"/>
              <a:t>DATE      : Amul has launched sports drink and this blog will cover the details about products of </a:t>
            </a:r>
            <a:r>
              <a:rPr lang="en-GB" dirty="0" err="1"/>
              <a:t>amul</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TOPIC     : Benefits of drinking the sports drinks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DCCCC8-60FF-DEC2-8E2E-5B1CB1FFCCE8}"/>
              </a:ext>
            </a:extLst>
          </p:cNvPr>
          <p:cNvSpPr txBox="1"/>
          <p:nvPr/>
        </p:nvSpPr>
        <p:spPr>
          <a:xfrm>
            <a:off x="156117" y="66908"/>
            <a:ext cx="6701883" cy="3108543"/>
          </a:xfrm>
          <a:prstGeom prst="rect">
            <a:avLst/>
          </a:prstGeom>
          <a:noFill/>
        </p:spPr>
        <p:txBody>
          <a:bodyPr wrap="square">
            <a:spAutoFit/>
          </a:bodyPr>
          <a:lstStyle/>
          <a:p>
            <a:pPr marL="0" lvl="0" indent="0" algn="l" rtl="0">
              <a:spcBef>
                <a:spcPts val="0"/>
              </a:spcBef>
              <a:spcAft>
                <a:spcPts val="0"/>
              </a:spcAft>
              <a:buNone/>
            </a:pPr>
            <a:r>
              <a:rPr lang="en-GB" dirty="0">
                <a:solidFill>
                  <a:schemeClr val="dk1"/>
                </a:solidFill>
              </a:rPr>
              <a:t>Format</a:t>
            </a:r>
            <a:r>
              <a:rPr lang="en-GB" dirty="0"/>
              <a:t> 2 : Video</a:t>
            </a:r>
          </a:p>
          <a:p>
            <a:pPr marL="0" lvl="0" indent="0" algn="l" rtl="0">
              <a:spcBef>
                <a:spcPts val="0"/>
              </a:spcBef>
              <a:spcAft>
                <a:spcPts val="0"/>
              </a:spcAft>
              <a:buNone/>
            </a:pPr>
            <a:r>
              <a:rPr lang="en-GB" dirty="0"/>
              <a:t>AIM         :To promote newly launched sports drink </a:t>
            </a:r>
          </a:p>
          <a:p>
            <a:pPr marL="0" lvl="0" indent="0" algn="l" rtl="0">
              <a:spcBef>
                <a:spcPts val="0"/>
              </a:spcBef>
              <a:spcAft>
                <a:spcPts val="0"/>
              </a:spcAft>
              <a:buNone/>
            </a:pPr>
            <a:r>
              <a:rPr lang="en-GB" dirty="0"/>
              <a:t>DATE      : 20-07-2023</a:t>
            </a:r>
          </a:p>
          <a:p>
            <a:pPr marL="0" lvl="0" indent="0" algn="l" rtl="0">
              <a:spcBef>
                <a:spcPts val="0"/>
              </a:spcBef>
              <a:spcAft>
                <a:spcPts val="0"/>
              </a:spcAft>
              <a:buNone/>
            </a:pPr>
            <a:r>
              <a:rPr lang="en-GB" dirty="0"/>
              <a:t>IDEA       : Amul has launched new sports drink and we make a video on the                  benefits of the orange drink.</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TOPIC    : Benefits of energy drink</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solidFill>
                  <a:schemeClr val="dk1"/>
                </a:solidFill>
              </a:rPr>
              <a:t>Format</a:t>
            </a:r>
            <a:r>
              <a:rPr lang="en-GB" dirty="0"/>
              <a:t> 3 : Creative</a:t>
            </a:r>
          </a:p>
          <a:p>
            <a:pPr marL="0" lvl="0" indent="0" algn="l" rtl="0">
              <a:spcBef>
                <a:spcPts val="0"/>
              </a:spcBef>
              <a:spcAft>
                <a:spcPts val="0"/>
              </a:spcAft>
              <a:buNone/>
            </a:pPr>
            <a:r>
              <a:rPr lang="en-GB" dirty="0"/>
              <a:t>AIM         : Brand awareness &amp; reach</a:t>
            </a:r>
          </a:p>
          <a:p>
            <a:pPr marL="0" lvl="0" indent="0" algn="l" rtl="0">
              <a:spcBef>
                <a:spcPts val="0"/>
              </a:spcBef>
              <a:spcAft>
                <a:spcPts val="0"/>
              </a:spcAft>
              <a:buNone/>
            </a:pPr>
            <a:r>
              <a:rPr lang="en-GB" dirty="0"/>
              <a:t>DATE      : 20-07-2023</a:t>
            </a:r>
          </a:p>
          <a:p>
            <a:pPr marL="0" lvl="0" indent="0" algn="l" rtl="0">
              <a:spcBef>
                <a:spcPts val="0"/>
              </a:spcBef>
              <a:spcAft>
                <a:spcPts val="0"/>
              </a:spcAft>
              <a:buNone/>
            </a:pPr>
            <a:r>
              <a:rPr lang="en-GB" dirty="0"/>
              <a:t>IDEA       : To create a story on the </a:t>
            </a:r>
            <a:r>
              <a:rPr lang="en-GB" dirty="0" err="1"/>
              <a:t>amul</a:t>
            </a:r>
            <a:r>
              <a:rPr lang="en-GB" dirty="0"/>
              <a:t> product in different social media platforms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TOPIC     : AMUL ad</a:t>
            </a:r>
          </a:p>
        </p:txBody>
      </p:sp>
      <p:pic>
        <p:nvPicPr>
          <p:cNvPr id="4" name="Picture 3">
            <a:extLst>
              <a:ext uri="{FF2B5EF4-FFF2-40B4-BE49-F238E27FC236}">
                <a16:creationId xmlns:a16="http://schemas.microsoft.com/office/drawing/2014/main" id="{A381B291-59F7-E265-B975-54078D42E062}"/>
              </a:ext>
            </a:extLst>
          </p:cNvPr>
          <p:cNvPicPr>
            <a:picLocks noChangeAspect="1"/>
          </p:cNvPicPr>
          <p:nvPr/>
        </p:nvPicPr>
        <p:blipFill>
          <a:blip r:embed="rId2"/>
          <a:stretch>
            <a:fillRect/>
          </a:stretch>
        </p:blipFill>
        <p:spPr>
          <a:xfrm>
            <a:off x="3908038" y="2779906"/>
            <a:ext cx="3912684" cy="2296686"/>
          </a:xfrm>
          <a:prstGeom prst="rect">
            <a:avLst/>
          </a:prstGeom>
        </p:spPr>
      </p:pic>
    </p:spTree>
    <p:extLst>
      <p:ext uri="{BB962C8B-B14F-4D97-AF65-F5344CB8AC3E}">
        <p14:creationId xmlns:p14="http://schemas.microsoft.com/office/powerpoint/2010/main" val="2660321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3950" y="2047167"/>
            <a:ext cx="8948700" cy="22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lang="en-IN" sz="1300" dirty="0">
              <a:solidFill>
                <a:srgbClr val="0E101A"/>
              </a:solidFill>
            </a:endParaRPr>
          </a:p>
          <a:p>
            <a:pPr marL="457200" lvl="0" indent="0" algn="l" rtl="0">
              <a:lnSpc>
                <a:spcPct val="115000"/>
              </a:lnSpc>
              <a:spcBef>
                <a:spcPts val="0"/>
              </a:spcBef>
              <a:spcAft>
                <a:spcPts val="0"/>
              </a:spcAft>
              <a:buNone/>
            </a:pPr>
            <a:r>
              <a:rPr lang="en-US" sz="1300" dirty="0">
                <a:solidFill>
                  <a:srgbClr val="0E101A"/>
                </a:solidFill>
              </a:rPr>
              <a:t>Utilize the Stories feature on Instagram for three consecutive days. Share behind-the-scenes glimpses, polls, quizzes, or sneak peeks </a:t>
            </a:r>
            <a:r>
              <a:rPr lang="en-US" sz="1300" dirty="0" err="1">
                <a:solidFill>
                  <a:srgbClr val="0E101A"/>
                </a:solidFill>
              </a:rPr>
              <a:t>etc</a:t>
            </a:r>
            <a:r>
              <a:rPr lang="en-US" sz="1300" dirty="0">
                <a:solidFill>
                  <a:srgbClr val="0E101A"/>
                </a:solidFill>
              </a:rPr>
              <a:t> to encourage audience participation. Once uploaded use the story highlight feature on Instagram and save the 3 story with an appropriate name for each.</a:t>
            </a:r>
            <a:br>
              <a:rPr lang="en-US" sz="1300" dirty="0">
                <a:solidFill>
                  <a:srgbClr val="0E101A"/>
                </a:solidFill>
              </a:rPr>
            </a:br>
            <a:br>
              <a:rPr lang="en-US" sz="1300" dirty="0">
                <a:solidFill>
                  <a:srgbClr val="0E101A"/>
                </a:solidFill>
              </a:rPr>
            </a:br>
            <a:r>
              <a:rPr lang="en-US" sz="1300" b="1" dirty="0">
                <a:solidFill>
                  <a:srgbClr val="0E101A"/>
                </a:solidFill>
              </a:rPr>
              <a:t>Note:</a:t>
            </a:r>
            <a:br>
              <a:rPr lang="en-US" sz="1300" dirty="0">
                <a:solidFill>
                  <a:srgbClr val="0E101A"/>
                </a:solidFill>
              </a:rPr>
            </a:br>
            <a:r>
              <a:rPr lang="en-US" sz="1300" dirty="0">
                <a:solidFill>
                  <a:srgbClr val="0E101A"/>
                </a:solidFill>
              </a:rPr>
              <a:t>Once done monitor the performance of the posts and Stories using the insight tool and analyze the engagement metrics (likes, comments, shares, impressions, etc.). Based on the analysis, mention the strategies and areas for improvement. </a:t>
            </a:r>
          </a:p>
        </p:txBody>
      </p:sp>
      <p:sp>
        <p:nvSpPr>
          <p:cNvPr id="116" name="Google Shape;116;p23"/>
          <p:cNvSpPr txBox="1"/>
          <p:nvPr/>
        </p:nvSpPr>
        <p:spPr>
          <a:xfrm>
            <a:off x="683250" y="1282972"/>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546633"/>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F49EE3-6874-E17C-3846-751BE56C2F57}"/>
              </a:ext>
            </a:extLst>
          </p:cNvPr>
          <p:cNvPicPr>
            <a:picLocks noChangeAspect="1"/>
          </p:cNvPicPr>
          <p:nvPr/>
        </p:nvPicPr>
        <p:blipFill>
          <a:blip r:embed="rId2"/>
          <a:stretch>
            <a:fillRect/>
          </a:stretch>
        </p:blipFill>
        <p:spPr>
          <a:xfrm>
            <a:off x="453660" y="594832"/>
            <a:ext cx="2264080" cy="4163022"/>
          </a:xfrm>
          <a:prstGeom prst="rect">
            <a:avLst/>
          </a:prstGeom>
        </p:spPr>
      </p:pic>
      <p:pic>
        <p:nvPicPr>
          <p:cNvPr id="3" name="Picture 2">
            <a:extLst>
              <a:ext uri="{FF2B5EF4-FFF2-40B4-BE49-F238E27FC236}">
                <a16:creationId xmlns:a16="http://schemas.microsoft.com/office/drawing/2014/main" id="{10613A66-ABB6-733E-D034-BA7CF1678184}"/>
              </a:ext>
            </a:extLst>
          </p:cNvPr>
          <p:cNvPicPr>
            <a:picLocks noChangeAspect="1"/>
          </p:cNvPicPr>
          <p:nvPr/>
        </p:nvPicPr>
        <p:blipFill>
          <a:blip r:embed="rId3"/>
          <a:stretch>
            <a:fillRect/>
          </a:stretch>
        </p:blipFill>
        <p:spPr>
          <a:xfrm>
            <a:off x="3373497" y="594832"/>
            <a:ext cx="2098035" cy="4163022"/>
          </a:xfrm>
          <a:prstGeom prst="rect">
            <a:avLst/>
          </a:prstGeom>
        </p:spPr>
      </p:pic>
      <p:pic>
        <p:nvPicPr>
          <p:cNvPr id="4" name="Picture 3">
            <a:extLst>
              <a:ext uri="{FF2B5EF4-FFF2-40B4-BE49-F238E27FC236}">
                <a16:creationId xmlns:a16="http://schemas.microsoft.com/office/drawing/2014/main" id="{F7962585-473E-EA7C-0BAA-ED8ED45A0B49}"/>
              </a:ext>
            </a:extLst>
          </p:cNvPr>
          <p:cNvPicPr>
            <a:picLocks noChangeAspect="1"/>
          </p:cNvPicPr>
          <p:nvPr/>
        </p:nvPicPr>
        <p:blipFill>
          <a:blip r:embed="rId4"/>
          <a:stretch>
            <a:fillRect/>
          </a:stretch>
        </p:blipFill>
        <p:spPr>
          <a:xfrm>
            <a:off x="6333892" y="594831"/>
            <a:ext cx="2098036" cy="4163023"/>
          </a:xfrm>
          <a:prstGeom prst="rect">
            <a:avLst/>
          </a:prstGeom>
        </p:spPr>
      </p:pic>
      <p:sp>
        <p:nvSpPr>
          <p:cNvPr id="6" name="TextBox 5">
            <a:extLst>
              <a:ext uri="{FF2B5EF4-FFF2-40B4-BE49-F238E27FC236}">
                <a16:creationId xmlns:a16="http://schemas.microsoft.com/office/drawing/2014/main" id="{0B6D11EC-890C-6AC6-35D5-21B171D7B321}"/>
              </a:ext>
            </a:extLst>
          </p:cNvPr>
          <p:cNvSpPr txBox="1"/>
          <p:nvPr/>
        </p:nvSpPr>
        <p:spPr>
          <a:xfrm>
            <a:off x="1944029" y="103613"/>
            <a:ext cx="4572000" cy="318998"/>
          </a:xfrm>
          <a:prstGeom prst="rect">
            <a:avLst/>
          </a:prstGeom>
          <a:noFill/>
        </p:spPr>
        <p:txBody>
          <a:bodyPr wrap="square">
            <a:spAutoFit/>
          </a:bodyPr>
          <a:lstStyle/>
          <a:p>
            <a:pPr marL="0" lvl="0" indent="0" algn="ctr" rtl="0">
              <a:lnSpc>
                <a:spcPct val="115000"/>
              </a:lnSpc>
              <a:spcBef>
                <a:spcPts val="0"/>
              </a:spcBef>
              <a:spcAft>
                <a:spcPts val="0"/>
              </a:spcAft>
              <a:buNone/>
            </a:pPr>
            <a:r>
              <a:rPr lang="en-GB" sz="1400" b="1" dirty="0">
                <a:solidFill>
                  <a:srgbClr val="434343"/>
                </a:solidFill>
              </a:rPr>
              <a:t>Instagram Story</a:t>
            </a:r>
          </a:p>
        </p:txBody>
      </p:sp>
    </p:spTree>
    <p:extLst>
      <p:ext uri="{BB962C8B-B14F-4D97-AF65-F5344CB8AC3E}">
        <p14:creationId xmlns:p14="http://schemas.microsoft.com/office/powerpoint/2010/main" val="17349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1"/>
        <p:cNvGrpSpPr/>
        <p:nvPr/>
      </p:nvGrpSpPr>
      <p:grpSpPr>
        <a:xfrm>
          <a:off x="0" y="0"/>
          <a:ext cx="0" cy="0"/>
          <a:chOff x="0" y="0"/>
          <a:chExt cx="0" cy="0"/>
        </a:xfrm>
      </p:grpSpPr>
      <p:sp>
        <p:nvSpPr>
          <p:cNvPr id="122" name="Google Shape;122;p24"/>
          <p:cNvSpPr txBox="1"/>
          <p:nvPr/>
        </p:nvSpPr>
        <p:spPr>
          <a:xfrm>
            <a:off x="181350" y="120873"/>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78200" y="132590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618267" y="7356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
        <p:nvSpPr>
          <p:cNvPr id="4" name="TextBox 3">
            <a:extLst>
              <a:ext uri="{FF2B5EF4-FFF2-40B4-BE49-F238E27FC236}">
                <a16:creationId xmlns:a16="http://schemas.microsoft.com/office/drawing/2014/main" id="{F5BA7309-B396-6434-0FB6-C784CD5FB5C9}"/>
              </a:ext>
            </a:extLst>
          </p:cNvPr>
          <p:cNvSpPr txBox="1"/>
          <p:nvPr/>
        </p:nvSpPr>
        <p:spPr>
          <a:xfrm>
            <a:off x="634739" y="2406277"/>
            <a:ext cx="8031061" cy="2277547"/>
          </a:xfrm>
          <a:prstGeom prst="rect">
            <a:avLst/>
          </a:prstGeom>
          <a:noFill/>
        </p:spPr>
        <p:txBody>
          <a:bodyPr wrap="square">
            <a:spAutoFit/>
          </a:bodyPr>
          <a:lstStyle/>
          <a:p>
            <a:r>
              <a:rPr lang="en-US" b="1" i="0" dirty="0">
                <a:solidFill>
                  <a:srgbClr val="202122"/>
                </a:solidFill>
                <a:effectLst/>
                <a:latin typeface="Arial" panose="020B0604020202020204" pitchFamily="34" charset="0"/>
              </a:rPr>
              <a:t>Amul</a:t>
            </a:r>
            <a:r>
              <a:rPr lang="en-US" b="0" i="0" dirty="0">
                <a:solidFill>
                  <a:srgbClr val="202122"/>
                </a:solidFill>
                <a:effectLst/>
                <a:latin typeface="Arial" panose="020B0604020202020204" pitchFamily="34" charset="0"/>
              </a:rPr>
              <a:t> is an acronym of the Indian </a:t>
            </a:r>
            <a:r>
              <a:rPr lang="en-US" b="0" i="0" u="none" strike="noStrike" dirty="0">
                <a:solidFill>
                  <a:srgbClr val="3366CC"/>
                </a:solidFill>
                <a:effectLst/>
                <a:latin typeface="Arial" panose="020B0604020202020204" pitchFamily="34" charset="0"/>
                <a:hlinkClick r:id="rId3" tooltip="Cooperative"/>
              </a:rPr>
              <a:t>cooperative society</a:t>
            </a:r>
            <a:r>
              <a:rPr lang="en-US" b="0" i="0" dirty="0">
                <a:solidFill>
                  <a:srgbClr val="202122"/>
                </a:solidFill>
                <a:effectLst/>
                <a:latin typeface="Arial" panose="020B0604020202020204" pitchFamily="34" charset="0"/>
              </a:rPr>
              <a:t> named </a:t>
            </a:r>
            <a:r>
              <a:rPr lang="en-US" b="0" i="1" dirty="0">
                <a:solidFill>
                  <a:srgbClr val="202122"/>
                </a:solidFill>
                <a:effectLst/>
                <a:latin typeface="Arial" panose="020B0604020202020204" pitchFamily="34" charset="0"/>
              </a:rPr>
              <a:t>Gujarat Milk Marketing Federation</a:t>
            </a:r>
            <a:r>
              <a:rPr lang="en-US" b="0" i="0" dirty="0">
                <a:solidFill>
                  <a:srgbClr val="202122"/>
                </a:solidFill>
                <a:effectLst/>
                <a:latin typeface="Arial" panose="020B0604020202020204" pitchFamily="34" charset="0"/>
              </a:rPr>
              <a:t> based in </a:t>
            </a:r>
            <a:r>
              <a:rPr lang="en-US" b="0" i="0" u="none" strike="noStrike" dirty="0">
                <a:solidFill>
                  <a:srgbClr val="3366CC"/>
                </a:solidFill>
                <a:effectLst/>
                <a:latin typeface="Arial" panose="020B0604020202020204" pitchFamily="34" charset="0"/>
                <a:hlinkClick r:id="rId4" tooltip="Anand, Gujarat"/>
              </a:rPr>
              <a:t>Anand, Gujarat</a:t>
            </a:r>
            <a:r>
              <a:rPr lang="en-US" b="0" i="0" dirty="0">
                <a:solidFill>
                  <a:srgbClr val="202122"/>
                </a:solidFill>
                <a:effectLst/>
                <a:latin typeface="Arial" panose="020B0604020202020204" pitchFamily="34" charset="0"/>
              </a:rPr>
              <a:t>. It is under the </a:t>
            </a:r>
            <a:r>
              <a:rPr lang="en-US" b="0" i="0" u="none" strike="noStrike" dirty="0">
                <a:solidFill>
                  <a:srgbClr val="3366CC"/>
                </a:solidFill>
                <a:effectLst/>
                <a:latin typeface="Arial" panose="020B0604020202020204" pitchFamily="34" charset="0"/>
                <a:hlinkClick r:id="rId5" tooltip="Ownership"/>
              </a:rPr>
              <a:t>ownership</a:t>
            </a:r>
            <a:r>
              <a:rPr lang="en-US" b="0" i="0" dirty="0">
                <a:solidFill>
                  <a:srgbClr val="202122"/>
                </a:solidFill>
                <a:effectLst/>
                <a:latin typeface="Arial" panose="020B0604020202020204" pitchFamily="34" charset="0"/>
              </a:rPr>
              <a:t> of </a:t>
            </a:r>
            <a:r>
              <a:rPr lang="en-US" b="0" i="1" dirty="0">
                <a:solidFill>
                  <a:srgbClr val="202122"/>
                </a:solidFill>
                <a:effectLst/>
                <a:latin typeface="Arial" panose="020B0604020202020204" pitchFamily="34" charset="0"/>
              </a:rPr>
              <a:t>Gujarat Cooperative Milk Marketing Federation Limited, </a:t>
            </a:r>
            <a:r>
              <a:rPr lang="en-US" b="0" i="1" u="none" strike="noStrike" dirty="0">
                <a:solidFill>
                  <a:srgbClr val="3366CC"/>
                </a:solidFill>
                <a:effectLst/>
                <a:latin typeface="Arial" panose="020B0604020202020204" pitchFamily="34" charset="0"/>
                <a:hlinkClick r:id="rId6" tooltip="Government of Gujarat"/>
              </a:rPr>
              <a:t>Department of Cooperation</a:t>
            </a:r>
            <a:r>
              <a:rPr lang="en-US" b="0" i="1" dirty="0">
                <a:solidFill>
                  <a:srgbClr val="202122"/>
                </a:solidFill>
                <a:effectLst/>
                <a:latin typeface="Arial" panose="020B0604020202020204" pitchFamily="34" charset="0"/>
              </a:rPr>
              <a:t>, </a:t>
            </a:r>
            <a:r>
              <a:rPr lang="en-US" b="0" i="1" u="none" strike="noStrike" dirty="0">
                <a:solidFill>
                  <a:srgbClr val="3366CC"/>
                </a:solidFill>
                <a:effectLst/>
                <a:latin typeface="Arial" panose="020B0604020202020204" pitchFamily="34" charset="0"/>
                <a:hlinkClick r:id="rId6" tooltip="Government of Gujarat"/>
              </a:rPr>
              <a:t>Government of Gujarat</a:t>
            </a:r>
            <a:r>
              <a:rPr lang="en-US" b="0" i="1"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It is controlled by 3.6 million milk producer</a:t>
            </a:r>
          </a:p>
          <a:p>
            <a:endParaRPr lang="en-US" dirty="0">
              <a:solidFill>
                <a:srgbClr val="202122"/>
              </a:solidFill>
              <a:latin typeface="Arial" panose="020B0604020202020204" pitchFamily="34" charset="0"/>
            </a:endParaRPr>
          </a:p>
          <a:p>
            <a:r>
              <a:rPr lang="en-US" sz="1600" b="1" dirty="0">
                <a:solidFill>
                  <a:srgbClr val="202122"/>
                </a:solidFill>
                <a:latin typeface="Arial" panose="020B0604020202020204" pitchFamily="34" charset="0"/>
              </a:rPr>
              <a:t>AMUL AD VIDEO  LINK</a:t>
            </a:r>
          </a:p>
          <a:p>
            <a:r>
              <a:rPr lang="en-US" dirty="0">
                <a:solidFill>
                  <a:srgbClr val="202122"/>
                </a:solidFill>
                <a:latin typeface="Arial" panose="020B0604020202020204" pitchFamily="34" charset="0"/>
              </a:rPr>
              <a:t>        </a:t>
            </a:r>
            <a:r>
              <a:rPr lang="en-US" dirty="0">
                <a:solidFill>
                  <a:srgbClr val="202122"/>
                </a:solidFill>
                <a:latin typeface="Arial" panose="020B0604020202020204" pitchFamily="34" charset="0"/>
                <a:hlinkClick r:id="rId7"/>
              </a:rPr>
              <a:t>https://youtu.be/14zSpQui__8</a:t>
            </a:r>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By Using Canva, &amp; other video editing apps are used to develop the video for the AMUL AD.</a:t>
            </a:r>
          </a:p>
          <a:p>
            <a:r>
              <a:rPr lang="en-IN" dirty="0"/>
              <a:t>And uploaded in different platforms to reach them.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7-21 at 1.09.10 PM">
            <a:hlinkClick r:id="" action="ppaction://media"/>
            <a:extLst>
              <a:ext uri="{FF2B5EF4-FFF2-40B4-BE49-F238E27FC236}">
                <a16:creationId xmlns:a16="http://schemas.microsoft.com/office/drawing/2014/main" id="{367590B3-6EF1-F0DA-B362-0EE7EBCE6A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0611"/>
            <a:ext cx="9218340" cy="4370349"/>
          </a:xfrm>
          <a:prstGeom prst="rect">
            <a:avLst/>
          </a:prstGeom>
        </p:spPr>
      </p:pic>
      <p:sp>
        <p:nvSpPr>
          <p:cNvPr id="3" name="TextBox 2">
            <a:extLst>
              <a:ext uri="{FF2B5EF4-FFF2-40B4-BE49-F238E27FC236}">
                <a16:creationId xmlns:a16="http://schemas.microsoft.com/office/drawing/2014/main" id="{ED2974EB-5529-1D36-4944-08656A764FE7}"/>
              </a:ext>
            </a:extLst>
          </p:cNvPr>
          <p:cNvSpPr txBox="1"/>
          <p:nvPr/>
        </p:nvSpPr>
        <p:spPr>
          <a:xfrm>
            <a:off x="3375102" y="118946"/>
            <a:ext cx="1471961" cy="461665"/>
          </a:xfrm>
          <a:prstGeom prst="rect">
            <a:avLst/>
          </a:prstGeom>
          <a:noFill/>
        </p:spPr>
        <p:txBody>
          <a:bodyPr wrap="square" rtlCol="0">
            <a:spAutoFit/>
          </a:bodyPr>
          <a:lstStyle/>
          <a:p>
            <a:r>
              <a:rPr lang="en-IN" sz="2400" b="1" dirty="0"/>
              <a:t>VIDEO</a:t>
            </a:r>
          </a:p>
        </p:txBody>
      </p:sp>
    </p:spTree>
    <p:extLst>
      <p:ext uri="{BB962C8B-B14F-4D97-AF65-F5344CB8AC3E}">
        <p14:creationId xmlns:p14="http://schemas.microsoft.com/office/powerpoint/2010/main" val="27276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7A06-58C9-D0C0-DEDB-2B200BCAAA2D}"/>
              </a:ext>
            </a:extLst>
          </p:cNvPr>
          <p:cNvSpPr>
            <a:spLocks noGrp="1"/>
          </p:cNvSpPr>
          <p:nvPr>
            <p:ph type="title"/>
          </p:nvPr>
        </p:nvSpPr>
        <p:spPr>
          <a:xfrm>
            <a:off x="104775" y="104775"/>
            <a:ext cx="9805343" cy="841800"/>
          </a:xfrm>
        </p:spPr>
        <p:txBody>
          <a:bodyPr>
            <a:normAutofit/>
          </a:bodyPr>
          <a:lstStyle/>
          <a:p>
            <a:r>
              <a:rPr lang="en-IN" sz="3200" dirty="0"/>
              <a:t>MAKING THE VIDEO FOR AMUL AD</a:t>
            </a:r>
          </a:p>
        </p:txBody>
      </p:sp>
      <p:sp>
        <p:nvSpPr>
          <p:cNvPr id="5" name="TextBox 4">
            <a:extLst>
              <a:ext uri="{FF2B5EF4-FFF2-40B4-BE49-F238E27FC236}">
                <a16:creationId xmlns:a16="http://schemas.microsoft.com/office/drawing/2014/main" id="{C471C351-A238-DDB7-E099-2CB8B39E1EED}"/>
              </a:ext>
            </a:extLst>
          </p:cNvPr>
          <p:cNvSpPr txBox="1"/>
          <p:nvPr/>
        </p:nvSpPr>
        <p:spPr>
          <a:xfrm>
            <a:off x="634726" y="733425"/>
            <a:ext cx="8090894" cy="5078313"/>
          </a:xfrm>
          <a:prstGeom prst="rect">
            <a:avLst/>
          </a:prstGeom>
          <a:noFill/>
        </p:spPr>
        <p:txBody>
          <a:bodyPr wrap="square">
            <a:spAutoFit/>
          </a:bodyPr>
          <a:lstStyle/>
          <a:p>
            <a:r>
              <a:rPr lang="en-US" sz="2000" b="0" i="0" dirty="0">
                <a:solidFill>
                  <a:srgbClr val="313030"/>
                </a:solidFill>
                <a:effectLst/>
                <a:latin typeface="Graphik"/>
              </a:rPr>
              <a:t>The video production process consists of 3 main steps: </a:t>
            </a:r>
            <a:r>
              <a:rPr lang="en-US" sz="2000" b="1" i="0" dirty="0">
                <a:solidFill>
                  <a:srgbClr val="313030"/>
                </a:solidFill>
                <a:effectLst/>
                <a:latin typeface="Graphik"/>
              </a:rPr>
              <a:t>pre-production</a:t>
            </a:r>
            <a:r>
              <a:rPr lang="en-US" sz="2000" b="0" i="0" dirty="0">
                <a:solidFill>
                  <a:srgbClr val="313030"/>
                </a:solidFill>
                <a:effectLst/>
                <a:latin typeface="Graphik"/>
              </a:rPr>
              <a:t>, which is the planning stage for mapping out your strategy and script for the video, </a:t>
            </a:r>
            <a:r>
              <a:rPr lang="en-US" sz="2000" b="1" i="0" dirty="0">
                <a:solidFill>
                  <a:srgbClr val="313030"/>
                </a:solidFill>
                <a:effectLst/>
                <a:latin typeface="Graphik"/>
              </a:rPr>
              <a:t>production</a:t>
            </a:r>
            <a:r>
              <a:rPr lang="en-US" sz="2000" b="0" i="0" dirty="0">
                <a:solidFill>
                  <a:srgbClr val="313030"/>
                </a:solidFill>
                <a:effectLst/>
                <a:latin typeface="Graphik"/>
              </a:rPr>
              <a:t> is the phase in which the video is shot, and finally </a:t>
            </a:r>
            <a:r>
              <a:rPr lang="en-US" sz="2000" b="1" i="0" dirty="0">
                <a:solidFill>
                  <a:srgbClr val="313030"/>
                </a:solidFill>
                <a:effectLst/>
                <a:latin typeface="Graphik"/>
              </a:rPr>
              <a:t>post-production</a:t>
            </a:r>
            <a:r>
              <a:rPr lang="en-US" sz="2000" b="0" i="0" dirty="0">
                <a:solidFill>
                  <a:srgbClr val="313030"/>
                </a:solidFill>
                <a:effectLst/>
                <a:latin typeface="Graphik"/>
              </a:rPr>
              <a:t>, which involves editing the video, adding music and other effects. Let’s walk through the process step by step.</a:t>
            </a:r>
          </a:p>
          <a:p>
            <a:endParaRPr lang="en-US" sz="2000" dirty="0">
              <a:solidFill>
                <a:srgbClr val="313030"/>
              </a:solidFill>
              <a:latin typeface="Graphik"/>
            </a:endParaRPr>
          </a:p>
          <a:p>
            <a:r>
              <a:rPr lang="en-US" sz="3200" dirty="0">
                <a:solidFill>
                  <a:srgbClr val="313030"/>
                </a:solidFill>
                <a:latin typeface="Graphik"/>
              </a:rPr>
              <a:t>*</a:t>
            </a:r>
            <a:r>
              <a:rPr lang="en-US" sz="2000" dirty="0">
                <a:solidFill>
                  <a:srgbClr val="313030"/>
                </a:solidFill>
                <a:latin typeface="Graphik"/>
              </a:rPr>
              <a:t>Firstly collect information about  </a:t>
            </a:r>
            <a:r>
              <a:rPr lang="en-US" sz="2800" dirty="0">
                <a:solidFill>
                  <a:srgbClr val="313030"/>
                </a:solidFill>
                <a:latin typeface="Graphik"/>
              </a:rPr>
              <a:t>AMUL </a:t>
            </a:r>
            <a:r>
              <a:rPr lang="en-US" sz="2000" dirty="0">
                <a:solidFill>
                  <a:srgbClr val="313030"/>
                </a:solidFill>
                <a:latin typeface="Graphik"/>
              </a:rPr>
              <a:t>through official websites of     Amul</a:t>
            </a:r>
          </a:p>
          <a:p>
            <a:r>
              <a:rPr lang="en-US" sz="3200" dirty="0">
                <a:solidFill>
                  <a:srgbClr val="313030"/>
                </a:solidFill>
                <a:latin typeface="Graphik"/>
              </a:rPr>
              <a:t>*</a:t>
            </a:r>
            <a:r>
              <a:rPr lang="en-US" sz="2000" dirty="0">
                <a:solidFill>
                  <a:srgbClr val="313030"/>
                </a:solidFill>
                <a:latin typeface="Graphik"/>
              </a:rPr>
              <a:t>Secondly collect images and other details about them and ready to plan the process</a:t>
            </a:r>
          </a:p>
          <a:p>
            <a:r>
              <a:rPr lang="en-US" sz="3200" dirty="0">
                <a:solidFill>
                  <a:srgbClr val="313030"/>
                </a:solidFill>
                <a:latin typeface="Graphik"/>
              </a:rPr>
              <a:t>*</a:t>
            </a:r>
            <a:r>
              <a:rPr lang="en-US" sz="2000" dirty="0">
                <a:solidFill>
                  <a:srgbClr val="313030"/>
                </a:solidFill>
                <a:latin typeface="Graphik"/>
              </a:rPr>
              <a:t>Thirdly from the collected data ,make the video by using different editing apps, sites</a:t>
            </a:r>
          </a:p>
          <a:p>
            <a:endParaRPr lang="en-US" sz="2000" dirty="0">
              <a:solidFill>
                <a:srgbClr val="313030"/>
              </a:solidFill>
              <a:latin typeface="Graphik"/>
            </a:endParaRPr>
          </a:p>
          <a:p>
            <a:r>
              <a:rPr lang="en-US" sz="2800" dirty="0">
                <a:solidFill>
                  <a:srgbClr val="313030"/>
                </a:solidFill>
                <a:latin typeface="Graphik"/>
              </a:rPr>
              <a:t> </a:t>
            </a:r>
            <a:endParaRPr lang="en-IN" sz="2800" dirty="0"/>
          </a:p>
        </p:txBody>
      </p:sp>
      <p:pic>
        <p:nvPicPr>
          <p:cNvPr id="1026" name="Picture 2">
            <a:extLst>
              <a:ext uri="{FF2B5EF4-FFF2-40B4-BE49-F238E27FC236}">
                <a16:creationId xmlns:a16="http://schemas.microsoft.com/office/drawing/2014/main" id="{D1D15200-1941-FDED-3450-BDBA030C3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3" y="48702"/>
            <a:ext cx="1566202" cy="7397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ncrease">
            <a:extLst>
              <a:ext uri="{FF2B5EF4-FFF2-40B4-BE49-F238E27FC236}">
                <a16:creationId xmlns:a16="http://schemas.microsoft.com/office/drawing/2014/main" id="{3DBE17FE-8108-4333-C930-E0E05C6DC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8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Social Media Ad Campaigns</a:t>
            </a:r>
            <a:endParaRPr sz="2100" b="1">
              <a:solidFill>
                <a:srgbClr val="434343"/>
              </a:solidFill>
            </a:endParaRPr>
          </a:p>
          <a:p>
            <a:pPr marL="0" lvl="0" indent="0" algn="l" rtl="0">
              <a:spcBef>
                <a:spcPts val="0"/>
              </a:spcBef>
              <a:spcAft>
                <a:spcPts val="0"/>
              </a:spcAft>
              <a:buNone/>
            </a:pPr>
            <a:endParaRPr sz="1900"/>
          </a:p>
        </p:txBody>
      </p:sp>
      <p:sp>
        <p:nvSpPr>
          <p:cNvPr id="3" name="TextBox 2">
            <a:extLst>
              <a:ext uri="{FF2B5EF4-FFF2-40B4-BE49-F238E27FC236}">
                <a16:creationId xmlns:a16="http://schemas.microsoft.com/office/drawing/2014/main" id="{D5DEBE7A-CF66-E640-7CE0-7A6F6F2B85E7}"/>
              </a:ext>
            </a:extLst>
          </p:cNvPr>
          <p:cNvSpPr txBox="1"/>
          <p:nvPr/>
        </p:nvSpPr>
        <p:spPr>
          <a:xfrm>
            <a:off x="766950" y="3677003"/>
            <a:ext cx="4572000" cy="523220"/>
          </a:xfrm>
          <a:prstGeom prst="rect">
            <a:avLst/>
          </a:prstGeom>
          <a:noFill/>
        </p:spPr>
        <p:txBody>
          <a:bodyPr wrap="square">
            <a:spAutoFit/>
          </a:bodyPr>
          <a:lstStyle/>
          <a:p>
            <a:r>
              <a:rPr lang="en-IN">
                <a:hlinkClick r:id="rId3"/>
              </a:rPr>
              <a:t>https://pin.it/F0CgnNO</a:t>
            </a:r>
            <a:endParaRPr lang="en-IN"/>
          </a:p>
          <a:p>
            <a:endParaRPr lang="en-IN" dirty="0"/>
          </a:p>
        </p:txBody>
      </p:sp>
      <p:sp>
        <p:nvSpPr>
          <p:cNvPr id="7" name="TextBox 6">
            <a:extLst>
              <a:ext uri="{FF2B5EF4-FFF2-40B4-BE49-F238E27FC236}">
                <a16:creationId xmlns:a16="http://schemas.microsoft.com/office/drawing/2014/main" id="{34EEDAF4-A730-472F-83A1-C5F35229FC04}"/>
              </a:ext>
            </a:extLst>
          </p:cNvPr>
          <p:cNvSpPr txBox="1"/>
          <p:nvPr/>
        </p:nvSpPr>
        <p:spPr>
          <a:xfrm>
            <a:off x="766950" y="3938613"/>
            <a:ext cx="6547068" cy="523220"/>
          </a:xfrm>
          <a:prstGeom prst="rect">
            <a:avLst/>
          </a:prstGeom>
          <a:noFill/>
        </p:spPr>
        <p:txBody>
          <a:bodyPr wrap="square">
            <a:spAutoFit/>
          </a:bodyPr>
          <a:lstStyle/>
          <a:p>
            <a:r>
              <a:rPr lang="en-IN" dirty="0">
                <a:hlinkClick r:id="rId4"/>
              </a:rPr>
              <a:t>https://www.instagram.com/p/Cu8z743L_S0/?igshid=MzRlODBiNWFlZA==</a:t>
            </a:r>
            <a:endParaRPr lang="en-IN" dirty="0"/>
          </a:p>
          <a:p>
            <a:endParaRPr lang="en-IN" dirty="0"/>
          </a:p>
        </p:txBody>
      </p:sp>
      <p:sp>
        <p:nvSpPr>
          <p:cNvPr id="9" name="TextBox 8">
            <a:extLst>
              <a:ext uri="{FF2B5EF4-FFF2-40B4-BE49-F238E27FC236}">
                <a16:creationId xmlns:a16="http://schemas.microsoft.com/office/drawing/2014/main" id="{A46B319B-21AE-83AE-0598-C678DB7292A5}"/>
              </a:ext>
            </a:extLst>
          </p:cNvPr>
          <p:cNvSpPr txBox="1"/>
          <p:nvPr/>
        </p:nvSpPr>
        <p:spPr>
          <a:xfrm>
            <a:off x="766950" y="4223312"/>
            <a:ext cx="6379800" cy="523220"/>
          </a:xfrm>
          <a:prstGeom prst="rect">
            <a:avLst/>
          </a:prstGeom>
          <a:noFill/>
        </p:spPr>
        <p:txBody>
          <a:bodyPr wrap="square">
            <a:spAutoFit/>
          </a:bodyPr>
          <a:lstStyle/>
          <a:p>
            <a:r>
              <a:rPr lang="en-IN" dirty="0">
                <a:hlinkClick r:id="rId5"/>
              </a:rPr>
              <a:t>https://www.instagram.com/p/Cu8zX0Srv3a/?igshid=MzRlODBiNWFlZA==</a:t>
            </a:r>
            <a:endParaRPr lang="en-IN" dirty="0"/>
          </a:p>
          <a:p>
            <a:endParaRPr lang="en-IN" dirty="0"/>
          </a:p>
        </p:txBody>
      </p:sp>
      <p:sp>
        <p:nvSpPr>
          <p:cNvPr id="11" name="TextBox 10">
            <a:extLst>
              <a:ext uri="{FF2B5EF4-FFF2-40B4-BE49-F238E27FC236}">
                <a16:creationId xmlns:a16="http://schemas.microsoft.com/office/drawing/2014/main" id="{E018EAEA-02AD-25CC-224B-D02145C7B576}"/>
              </a:ext>
            </a:extLst>
          </p:cNvPr>
          <p:cNvSpPr txBox="1"/>
          <p:nvPr/>
        </p:nvSpPr>
        <p:spPr>
          <a:xfrm>
            <a:off x="766950" y="4550850"/>
            <a:ext cx="6003073" cy="523220"/>
          </a:xfrm>
          <a:prstGeom prst="rect">
            <a:avLst/>
          </a:prstGeom>
          <a:noFill/>
        </p:spPr>
        <p:txBody>
          <a:bodyPr wrap="square">
            <a:spAutoFit/>
          </a:bodyPr>
          <a:lstStyle/>
          <a:p>
            <a:r>
              <a:rPr lang="en-IN" dirty="0">
                <a:hlinkClick r:id="rId6"/>
              </a:rPr>
              <a:t>https://www.instagram.com/p/Cu8zyyIrnl5/?igshid=MzRlODBiNWFlZA==</a:t>
            </a:r>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95A55A-DEBB-5AEF-3C01-DD169BEA2FF0}"/>
              </a:ext>
            </a:extLst>
          </p:cNvPr>
          <p:cNvSpPr txBox="1"/>
          <p:nvPr/>
        </p:nvSpPr>
        <p:spPr>
          <a:xfrm>
            <a:off x="289932" y="489531"/>
            <a:ext cx="8073483" cy="954107"/>
          </a:xfrm>
          <a:prstGeom prst="rect">
            <a:avLst/>
          </a:prstGeom>
          <a:noFill/>
        </p:spPr>
        <p:txBody>
          <a:bodyPr wrap="square">
            <a:spAutoFit/>
          </a:bodyPr>
          <a:lstStyle/>
          <a:p>
            <a:r>
              <a:rPr lang="en-US" b="1" dirty="0"/>
              <a:t>Mission/</a:t>
            </a:r>
            <a:r>
              <a:rPr lang="en-US" b="1" dirty="0" err="1"/>
              <a:t>Values:</a:t>
            </a:r>
            <a:r>
              <a:rPr lang="en-US" sz="1400" dirty="0" err="1">
                <a:effectLst/>
                <a:latin typeface="Segoe UI" panose="020B0502040204020203" pitchFamily="34" charset="0"/>
                <a:ea typeface="Times New Roman" panose="02020603050405020304" pitchFamily="18" charset="0"/>
              </a:rPr>
              <a:t>Amul's</a:t>
            </a:r>
            <a:r>
              <a:rPr lang="en-US" sz="1400" dirty="0">
                <a:effectLst/>
                <a:latin typeface="Segoe UI" panose="020B0502040204020203" pitchFamily="34" charset="0"/>
                <a:ea typeface="Times New Roman" panose="02020603050405020304" pitchFamily="18" charset="0"/>
              </a:rPr>
              <a:t> mission is to provide consumers with high-quality dairy products while empowering farmers and ensuring sustainable growth. The brand aims to enhance the prosperity of its farmer members and fulfil the needs of its customers by offering nutritious and innovative dairy products.</a:t>
            </a:r>
            <a:endParaRPr lang="en-US" b="1" dirty="0"/>
          </a:p>
        </p:txBody>
      </p:sp>
      <p:pic>
        <p:nvPicPr>
          <p:cNvPr id="5" name="Picture 4">
            <a:extLst>
              <a:ext uri="{FF2B5EF4-FFF2-40B4-BE49-F238E27FC236}">
                <a16:creationId xmlns:a16="http://schemas.microsoft.com/office/drawing/2014/main" id="{AE595568-09A2-A6BB-6067-B805817C508F}"/>
              </a:ext>
            </a:extLst>
          </p:cNvPr>
          <p:cNvPicPr>
            <a:picLocks noChangeAspect="1"/>
          </p:cNvPicPr>
          <p:nvPr/>
        </p:nvPicPr>
        <p:blipFill>
          <a:blip r:embed="rId2"/>
          <a:stretch>
            <a:fillRect/>
          </a:stretch>
        </p:blipFill>
        <p:spPr>
          <a:xfrm>
            <a:off x="815433" y="1774089"/>
            <a:ext cx="3303084" cy="2695575"/>
          </a:xfrm>
          <a:prstGeom prst="rect">
            <a:avLst/>
          </a:prstGeom>
        </p:spPr>
      </p:pic>
      <p:pic>
        <p:nvPicPr>
          <p:cNvPr id="7" name="Picture 6">
            <a:extLst>
              <a:ext uri="{FF2B5EF4-FFF2-40B4-BE49-F238E27FC236}">
                <a16:creationId xmlns:a16="http://schemas.microsoft.com/office/drawing/2014/main" id="{C4D57031-E371-942D-5022-D05DB613FD0E}"/>
              </a:ext>
            </a:extLst>
          </p:cNvPr>
          <p:cNvPicPr>
            <a:picLocks noChangeAspect="1"/>
          </p:cNvPicPr>
          <p:nvPr/>
        </p:nvPicPr>
        <p:blipFill>
          <a:blip r:embed="rId3"/>
          <a:stretch>
            <a:fillRect/>
          </a:stretch>
        </p:blipFill>
        <p:spPr>
          <a:xfrm>
            <a:off x="4497659" y="1774089"/>
            <a:ext cx="3404839" cy="2695576"/>
          </a:xfrm>
          <a:prstGeom prst="rect">
            <a:avLst/>
          </a:prstGeom>
        </p:spPr>
      </p:pic>
    </p:spTree>
    <p:extLst>
      <p:ext uri="{BB962C8B-B14F-4D97-AF65-F5344CB8AC3E}">
        <p14:creationId xmlns:p14="http://schemas.microsoft.com/office/powerpoint/2010/main" val="3926795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7" name="Google Shape;137;p26"/>
          <p:cNvSpPr txBox="1"/>
          <p:nvPr/>
        </p:nvSpPr>
        <p:spPr>
          <a:xfrm>
            <a:off x="478200" y="2022525"/>
            <a:ext cx="81876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For every campaign clearly define:</a:t>
            </a:r>
            <a:endParaRPr b="1"/>
          </a:p>
          <a:p>
            <a:pPr marL="457200" lvl="0" indent="-317500" algn="l" rtl="0">
              <a:spcBef>
                <a:spcPts val="0"/>
              </a:spcBef>
              <a:spcAft>
                <a:spcPts val="0"/>
              </a:spcAft>
              <a:buSzPts val="1400"/>
              <a:buChar char="●"/>
            </a:pPr>
            <a:r>
              <a:rPr lang="en-GB" b="1"/>
              <a:t>Advertising Goals:</a:t>
            </a:r>
            <a:r>
              <a:rPr lang="en-GB"/>
              <a:t> increasing brand awareness, driving website traffic, or generating leads.</a:t>
            </a:r>
            <a:endParaRPr/>
          </a:p>
          <a:p>
            <a:pPr marL="457200" lvl="0" indent="-317500" algn="l" rtl="0">
              <a:spcBef>
                <a:spcPts val="0"/>
              </a:spcBef>
              <a:spcAft>
                <a:spcPts val="0"/>
              </a:spcAft>
              <a:buSzPts val="1400"/>
              <a:buChar char="●"/>
            </a:pPr>
            <a:r>
              <a:rPr lang="en-GB" b="1"/>
              <a:t>Audience Targeting:</a:t>
            </a:r>
            <a:r>
              <a:rPr lang="en-GB"/>
              <a:t> Define the target audience for the ad campaigns based on demographics, interests, and behavior.</a:t>
            </a:r>
            <a:endParaRPr/>
          </a:p>
          <a:p>
            <a:pPr marL="457200" lvl="0" indent="-317500" algn="l" rtl="0">
              <a:spcBef>
                <a:spcPts val="0"/>
              </a:spcBef>
              <a:spcAft>
                <a:spcPts val="0"/>
              </a:spcAft>
              <a:buSzPts val="1400"/>
              <a:buChar char="●"/>
            </a:pPr>
            <a:r>
              <a:rPr lang="en-GB" b="1"/>
              <a:t>Ad Creation:</a:t>
            </a:r>
            <a:r>
              <a:rPr lang="en-GB"/>
              <a:t> Create visually appealing ad creatives, compelling ad copy and relevant call-to-action.</a:t>
            </a:r>
            <a:endParaRPr/>
          </a:p>
          <a:p>
            <a:pPr marL="45720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37A34-7FD0-8906-ED74-4ADC0724FB68}"/>
              </a:ext>
            </a:extLst>
          </p:cNvPr>
          <p:cNvPicPr>
            <a:picLocks noChangeAspect="1"/>
          </p:cNvPicPr>
          <p:nvPr/>
        </p:nvPicPr>
        <p:blipFill>
          <a:blip r:embed="rId2"/>
          <a:stretch>
            <a:fillRect/>
          </a:stretch>
        </p:blipFill>
        <p:spPr>
          <a:xfrm>
            <a:off x="561332" y="1515637"/>
            <a:ext cx="1735820" cy="3352800"/>
          </a:xfrm>
          <a:prstGeom prst="rect">
            <a:avLst/>
          </a:prstGeom>
        </p:spPr>
      </p:pic>
      <p:pic>
        <p:nvPicPr>
          <p:cNvPr id="5" name="Picture 4">
            <a:extLst>
              <a:ext uri="{FF2B5EF4-FFF2-40B4-BE49-F238E27FC236}">
                <a16:creationId xmlns:a16="http://schemas.microsoft.com/office/drawing/2014/main" id="{EF0B69BC-07F1-2928-6757-D51B9A74D123}"/>
              </a:ext>
            </a:extLst>
          </p:cNvPr>
          <p:cNvPicPr>
            <a:picLocks noChangeAspect="1"/>
          </p:cNvPicPr>
          <p:nvPr/>
        </p:nvPicPr>
        <p:blipFill>
          <a:blip r:embed="rId3"/>
          <a:stretch>
            <a:fillRect/>
          </a:stretch>
        </p:blipFill>
        <p:spPr>
          <a:xfrm>
            <a:off x="2981093" y="1579756"/>
            <a:ext cx="2200507" cy="3166946"/>
          </a:xfrm>
          <a:prstGeom prst="rect">
            <a:avLst/>
          </a:prstGeom>
        </p:spPr>
      </p:pic>
      <p:pic>
        <p:nvPicPr>
          <p:cNvPr id="7" name="Picture 6">
            <a:extLst>
              <a:ext uri="{FF2B5EF4-FFF2-40B4-BE49-F238E27FC236}">
                <a16:creationId xmlns:a16="http://schemas.microsoft.com/office/drawing/2014/main" id="{A475ABA9-C9A7-8701-DD34-D9874B226F04}"/>
              </a:ext>
            </a:extLst>
          </p:cNvPr>
          <p:cNvPicPr>
            <a:picLocks noChangeAspect="1"/>
          </p:cNvPicPr>
          <p:nvPr/>
        </p:nvPicPr>
        <p:blipFill>
          <a:blip r:embed="rId4"/>
          <a:stretch>
            <a:fillRect/>
          </a:stretch>
        </p:blipFill>
        <p:spPr>
          <a:xfrm>
            <a:off x="6378499" y="1515637"/>
            <a:ext cx="2051824" cy="3166946"/>
          </a:xfrm>
          <a:prstGeom prst="rect">
            <a:avLst/>
          </a:prstGeom>
        </p:spPr>
      </p:pic>
      <p:sp>
        <p:nvSpPr>
          <p:cNvPr id="9" name="TextBox 8">
            <a:extLst>
              <a:ext uri="{FF2B5EF4-FFF2-40B4-BE49-F238E27FC236}">
                <a16:creationId xmlns:a16="http://schemas.microsoft.com/office/drawing/2014/main" id="{D2F53A79-DDF6-BF8E-4DF6-54AFCF972541}"/>
              </a:ext>
            </a:extLst>
          </p:cNvPr>
          <p:cNvSpPr txBox="1"/>
          <p:nvPr/>
        </p:nvSpPr>
        <p:spPr>
          <a:xfrm>
            <a:off x="338254" y="460917"/>
            <a:ext cx="7883912" cy="738664"/>
          </a:xfrm>
          <a:prstGeom prst="rect">
            <a:avLst/>
          </a:prstGeom>
          <a:noFill/>
        </p:spPr>
        <p:txBody>
          <a:bodyPr wrap="square">
            <a:spAutoFit/>
          </a:bodyPr>
          <a:lstStyle/>
          <a:p>
            <a:r>
              <a:rPr lang="en-US" b="0" i="0" dirty="0">
                <a:solidFill>
                  <a:srgbClr val="222222"/>
                </a:solidFill>
                <a:effectLst/>
                <a:latin typeface="SFPro-Regular"/>
              </a:rPr>
              <a:t>By creating amazing strategies</a:t>
            </a:r>
            <a:r>
              <a:rPr lang="en-US" b="0" i="0" u="sng" dirty="0">
                <a:solidFill>
                  <a:srgbClr val="222222"/>
                </a:solidFill>
                <a:effectLst/>
                <a:latin typeface="SFPro-Regular"/>
              </a:rPr>
              <a:t> </a:t>
            </a:r>
            <a:r>
              <a:rPr lang="en-US" b="0" i="0" dirty="0">
                <a:solidFill>
                  <a:srgbClr val="222222"/>
                </a:solidFill>
                <a:effectLst/>
                <a:latin typeface="SFPro-Regular"/>
              </a:rPr>
              <a:t>that could touch every Indian’s heart, Amul made its way towards success. Subtle placements of ‘‘Amul Girl’ with current affairs and then posting the same on every </a:t>
            </a:r>
            <a:r>
              <a:rPr lang="en-US" b="0" i="0" dirty="0">
                <a:solidFill>
                  <a:schemeClr val="tx1"/>
                </a:solidFill>
                <a:effectLst/>
                <a:latin typeface="SFPro-Regular"/>
              </a:rPr>
              <a:t>so</a:t>
            </a:r>
            <a:r>
              <a:rPr lang="en-US" dirty="0">
                <a:solidFill>
                  <a:schemeClr val="tx1"/>
                </a:solidFill>
                <a:latin typeface="SFPro-Regular"/>
              </a:rPr>
              <a:t>cial media platforms,</a:t>
            </a:r>
            <a:r>
              <a:rPr lang="en-US" b="0" i="0" dirty="0">
                <a:solidFill>
                  <a:srgbClr val="222222"/>
                </a:solidFill>
                <a:effectLst/>
                <a:latin typeface="SFPro-Regular"/>
              </a:rPr>
              <a:t> Amul was able to create its strong presence in the minds of the customers.</a:t>
            </a:r>
            <a:endParaRPr lang="en-IN" dirty="0"/>
          </a:p>
        </p:txBody>
      </p:sp>
    </p:spTree>
    <p:extLst>
      <p:ext uri="{BB962C8B-B14F-4D97-AF65-F5344CB8AC3E}">
        <p14:creationId xmlns:p14="http://schemas.microsoft.com/office/powerpoint/2010/main" val="1601662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618267" y="316356"/>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endParaRPr sz="1900" dirty="0"/>
          </a:p>
        </p:txBody>
      </p:sp>
      <p:pic>
        <p:nvPicPr>
          <p:cNvPr id="3" name="Picture 2">
            <a:extLst>
              <a:ext uri="{FF2B5EF4-FFF2-40B4-BE49-F238E27FC236}">
                <a16:creationId xmlns:a16="http://schemas.microsoft.com/office/drawing/2014/main" id="{1F3F1B58-66FA-A1A7-B8B8-10A225301E6B}"/>
              </a:ext>
            </a:extLst>
          </p:cNvPr>
          <p:cNvPicPr>
            <a:picLocks noChangeAspect="1"/>
          </p:cNvPicPr>
          <p:nvPr/>
        </p:nvPicPr>
        <p:blipFill>
          <a:blip r:embed="rId3"/>
          <a:stretch>
            <a:fillRect/>
          </a:stretch>
        </p:blipFill>
        <p:spPr>
          <a:xfrm>
            <a:off x="6744928" y="0"/>
            <a:ext cx="2190916" cy="5143500"/>
          </a:xfrm>
          <a:prstGeom prst="rect">
            <a:avLst/>
          </a:prstGeom>
        </p:spPr>
      </p:pic>
      <p:sp>
        <p:nvSpPr>
          <p:cNvPr id="5" name="TextBox 4">
            <a:extLst>
              <a:ext uri="{FF2B5EF4-FFF2-40B4-BE49-F238E27FC236}">
                <a16:creationId xmlns:a16="http://schemas.microsoft.com/office/drawing/2014/main" id="{D46E0DA8-9A2E-D23D-1F09-17035B18FEF3}"/>
              </a:ext>
            </a:extLst>
          </p:cNvPr>
          <p:cNvSpPr txBox="1"/>
          <p:nvPr/>
        </p:nvSpPr>
        <p:spPr>
          <a:xfrm>
            <a:off x="367990" y="1355317"/>
            <a:ext cx="4572000" cy="523220"/>
          </a:xfrm>
          <a:prstGeom prst="rect">
            <a:avLst/>
          </a:prstGeom>
          <a:noFill/>
        </p:spPr>
        <p:txBody>
          <a:bodyPr wrap="square">
            <a:spAutoFit/>
          </a:bodyPr>
          <a:lstStyle/>
          <a:p>
            <a:r>
              <a:rPr lang="en-IN" dirty="0">
                <a:hlinkClick r:id="rId4"/>
              </a:rPr>
              <a:t>https://youtu.be/p9jzAGoaFM8</a:t>
            </a:r>
            <a:endParaRPr lang="en-IN" dirty="0"/>
          </a:p>
          <a:p>
            <a:endParaRPr lang="en-IN" dirty="0"/>
          </a:p>
        </p:txBody>
      </p:sp>
      <p:sp>
        <p:nvSpPr>
          <p:cNvPr id="6" name="TextBox 5">
            <a:extLst>
              <a:ext uri="{FF2B5EF4-FFF2-40B4-BE49-F238E27FC236}">
                <a16:creationId xmlns:a16="http://schemas.microsoft.com/office/drawing/2014/main" id="{3C9E4BD4-70A2-2031-1DF5-990D07E41945}"/>
              </a:ext>
            </a:extLst>
          </p:cNvPr>
          <p:cNvSpPr txBox="1"/>
          <p:nvPr/>
        </p:nvSpPr>
        <p:spPr>
          <a:xfrm>
            <a:off x="6839415" y="4835723"/>
            <a:ext cx="2245112" cy="307777"/>
          </a:xfrm>
          <a:prstGeom prst="rect">
            <a:avLst/>
          </a:prstGeom>
          <a:noFill/>
        </p:spPr>
        <p:txBody>
          <a:bodyPr wrap="square" rtlCol="0">
            <a:spAutoFit/>
          </a:bodyPr>
          <a:lstStyle/>
          <a:p>
            <a:r>
              <a:rPr lang="en-IN" dirty="0"/>
              <a:t>BY: </a:t>
            </a:r>
            <a:r>
              <a:rPr lang="en-IN" dirty="0" err="1"/>
              <a:t>Vihari</a:t>
            </a:r>
            <a:r>
              <a:rPr lang="en-IN" dirty="0"/>
              <a:t> &amp; Pravallika</a:t>
            </a:r>
          </a:p>
        </p:txBody>
      </p:sp>
      <p:pic>
        <p:nvPicPr>
          <p:cNvPr id="8" name="Picture 7">
            <a:extLst>
              <a:ext uri="{FF2B5EF4-FFF2-40B4-BE49-F238E27FC236}">
                <a16:creationId xmlns:a16="http://schemas.microsoft.com/office/drawing/2014/main" id="{3C21E533-DACE-B759-1E2C-69EB2BE0B361}"/>
              </a:ext>
            </a:extLst>
          </p:cNvPr>
          <p:cNvPicPr>
            <a:picLocks noChangeAspect="1"/>
          </p:cNvPicPr>
          <p:nvPr/>
        </p:nvPicPr>
        <p:blipFill>
          <a:blip r:embed="rId5"/>
          <a:stretch>
            <a:fillRect/>
          </a:stretch>
        </p:blipFill>
        <p:spPr>
          <a:xfrm>
            <a:off x="988741" y="2199604"/>
            <a:ext cx="4780157" cy="25508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67EA7-3DE7-3CB6-375E-11B8637241A1}"/>
              </a:ext>
            </a:extLst>
          </p:cNvPr>
          <p:cNvPicPr>
            <a:picLocks noChangeAspect="1"/>
          </p:cNvPicPr>
          <p:nvPr/>
        </p:nvPicPr>
        <p:blipFill>
          <a:blip r:embed="rId2"/>
          <a:stretch>
            <a:fillRect/>
          </a:stretch>
        </p:blipFill>
        <p:spPr>
          <a:xfrm>
            <a:off x="1397619" y="587297"/>
            <a:ext cx="6118303" cy="3789583"/>
          </a:xfrm>
          <a:prstGeom prst="rect">
            <a:avLst/>
          </a:prstGeom>
        </p:spPr>
      </p:pic>
    </p:spTree>
    <p:extLst>
      <p:ext uri="{BB962C8B-B14F-4D97-AF65-F5344CB8AC3E}">
        <p14:creationId xmlns:p14="http://schemas.microsoft.com/office/powerpoint/2010/main" val="572244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685175" y="7711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id="{FECB1EE3-4876-1CDC-0D06-EB985E254333}"/>
              </a:ext>
            </a:extLst>
          </p:cNvPr>
          <p:cNvPicPr>
            <a:picLocks noChangeAspect="1"/>
          </p:cNvPicPr>
          <p:nvPr/>
        </p:nvPicPr>
        <p:blipFill>
          <a:blip r:embed="rId3"/>
          <a:stretch>
            <a:fillRect/>
          </a:stretch>
        </p:blipFill>
        <p:spPr>
          <a:xfrm>
            <a:off x="1163444" y="1033347"/>
            <a:ext cx="6653561" cy="2795238"/>
          </a:xfrm>
          <a:prstGeom prst="rect">
            <a:avLst/>
          </a:prstGeom>
        </p:spPr>
      </p:pic>
      <p:sp>
        <p:nvSpPr>
          <p:cNvPr id="5" name="TextBox 4">
            <a:extLst>
              <a:ext uri="{FF2B5EF4-FFF2-40B4-BE49-F238E27FC236}">
                <a16:creationId xmlns:a16="http://schemas.microsoft.com/office/drawing/2014/main" id="{2E4B8907-95DE-CE23-757F-E352D3D9DCE3}"/>
              </a:ext>
            </a:extLst>
          </p:cNvPr>
          <p:cNvSpPr txBox="1"/>
          <p:nvPr/>
        </p:nvSpPr>
        <p:spPr>
          <a:xfrm>
            <a:off x="1163444" y="4110153"/>
            <a:ext cx="4572000" cy="523220"/>
          </a:xfrm>
          <a:prstGeom prst="rect">
            <a:avLst/>
          </a:prstGeom>
          <a:noFill/>
        </p:spPr>
        <p:txBody>
          <a:bodyPr wrap="square">
            <a:spAutoFit/>
          </a:bodyPr>
          <a:lstStyle/>
          <a:p>
            <a:r>
              <a:rPr lang="en-IN" dirty="0">
                <a:hlinkClick r:id="rId4"/>
              </a:rPr>
              <a:t>https://youtu.be/2EOmnocmIbY</a:t>
            </a:r>
            <a:endParaRPr lang="en-IN" dirty="0"/>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92141" y="710276"/>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dirty="0">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dirty="0"/>
          </a:p>
        </p:txBody>
      </p:sp>
      <p:sp>
        <p:nvSpPr>
          <p:cNvPr id="160" name="Google Shape;160;p30"/>
          <p:cNvSpPr txBox="1"/>
          <p:nvPr/>
        </p:nvSpPr>
        <p:spPr>
          <a:xfrm>
            <a:off x="478200" y="1796891"/>
            <a:ext cx="8187600"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endParaRPr lang="en-IN" dirty="0"/>
          </a:p>
          <a:p>
            <a:pPr marL="457200" lvl="0" indent="0" algn="l" rtl="0">
              <a:spcBef>
                <a:spcPts val="0"/>
              </a:spcBef>
              <a:spcAft>
                <a:spcPts val="0"/>
              </a:spcAft>
              <a:buNone/>
            </a:pPr>
            <a:endParaRPr lang="en-IN" dirty="0"/>
          </a:p>
          <a:p>
            <a:pPr marL="457200" lvl="0" indent="0" algn="l" rtl="0">
              <a:spcBef>
                <a:spcPts val="0"/>
              </a:spcBef>
              <a:spcAft>
                <a:spcPts val="0"/>
              </a:spcAft>
              <a:buNone/>
            </a:pPr>
            <a:endParaRPr lang="en-IN" dirty="0"/>
          </a:p>
          <a:p>
            <a:pPr marL="457200" lvl="0" indent="0" algn="l" rtl="0">
              <a:spcBef>
                <a:spcPts val="0"/>
              </a:spcBef>
              <a:spcAft>
                <a:spcPts val="0"/>
              </a:spcAft>
              <a:buNone/>
            </a:pPr>
            <a:r>
              <a:rPr lang="en-IN"/>
              <a:t>We learnt </a:t>
            </a:r>
            <a:r>
              <a:rPr lang="en-IN" dirty="0"/>
              <a:t>how to create ad campaigns and video designing and gained practical knowledge in digital marketing. </a:t>
            </a:r>
          </a:p>
          <a:p>
            <a:pPr marL="457200" lvl="0" indent="0" algn="l" rtl="0">
              <a:spcBef>
                <a:spcPts val="0"/>
              </a:spcBef>
              <a:spcAft>
                <a:spcPts val="0"/>
              </a:spcAft>
              <a:buNone/>
            </a:pPr>
            <a:endParaRPr lang="en-IN" dirty="0"/>
          </a:p>
          <a:p>
            <a:pPr marL="457200" lvl="0" indent="0" algn="l" rtl="0">
              <a:spcBef>
                <a:spcPts val="0"/>
              </a:spcBef>
              <a:spcAft>
                <a:spcPts val="0"/>
              </a:spcAft>
              <a:buNone/>
            </a:pPr>
            <a:r>
              <a:rPr lang="en-IN" dirty="0"/>
              <a:t>We gradually learnt how to gain loyal customers and build brand image by attracting target audience.</a:t>
            </a:r>
          </a:p>
          <a:p>
            <a:pPr marL="457200" lvl="0" indent="0" algn="l" rtl="0">
              <a:spcBef>
                <a:spcPts val="0"/>
              </a:spcBef>
              <a:spcAft>
                <a:spcPts val="0"/>
              </a:spcAft>
              <a:buNone/>
            </a:pPr>
            <a:endParaRPr lang="en-IN" dirty="0"/>
          </a:p>
          <a:p>
            <a:pPr marL="457200" lvl="0" indent="0" algn="l" rtl="0">
              <a:spcBef>
                <a:spcPts val="0"/>
              </a:spcBef>
              <a:spcAft>
                <a:spcPts val="0"/>
              </a:spcAft>
              <a:buNone/>
            </a:pPr>
            <a:r>
              <a:rPr lang="en-IN" dirty="0"/>
              <a:t>We convey our sincere regards to our project mentors, tutors &amp; our college staff for their guidance throughout the project.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95175F-F6B5-D138-E1BD-AE27C91F0CD4}"/>
              </a:ext>
            </a:extLst>
          </p:cNvPr>
          <p:cNvSpPr txBox="1"/>
          <p:nvPr/>
        </p:nvSpPr>
        <p:spPr>
          <a:xfrm>
            <a:off x="423747" y="660152"/>
            <a:ext cx="8400584" cy="3370153"/>
          </a:xfrm>
          <a:prstGeom prst="rect">
            <a:avLst/>
          </a:prstGeom>
          <a:noFill/>
        </p:spPr>
        <p:txBody>
          <a:bodyPr wrap="square">
            <a:spAutoFit/>
          </a:bodyPr>
          <a:lstStyle/>
          <a:p>
            <a:pPr>
              <a:spcBef>
                <a:spcPts val="1500"/>
              </a:spcBef>
              <a:spcAft>
                <a:spcPts val="1500"/>
              </a:spcAft>
            </a:pPr>
            <a:r>
              <a:rPr lang="en-IN" sz="1600" u="sng" dirty="0">
                <a:solidFill>
                  <a:srgbClr val="000000"/>
                </a:solidFill>
                <a:effectLst/>
                <a:latin typeface="Segoe UI" panose="020B0502040204020203" pitchFamily="34" charset="0"/>
                <a:ea typeface="Times New Roman" panose="02020603050405020304" pitchFamily="18" charset="0"/>
              </a:rPr>
              <a:t>Some of the core values that Amul upholds include:</a:t>
            </a:r>
            <a:endParaRPr lang="en-IN" sz="14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400" dirty="0">
                <a:solidFill>
                  <a:srgbClr val="4472C4"/>
                </a:solidFill>
                <a:effectLst/>
                <a:latin typeface="Segoe UI" panose="020B0502040204020203" pitchFamily="34" charset="0"/>
                <a:ea typeface="Times New Roman" panose="02020603050405020304" pitchFamily="18" charset="0"/>
              </a:rPr>
              <a:t>Integrity: </a:t>
            </a:r>
            <a:r>
              <a:rPr lang="en-IN" sz="1400" dirty="0">
                <a:effectLst/>
                <a:latin typeface="Segoe UI" panose="020B0502040204020203" pitchFamily="34" charset="0"/>
                <a:ea typeface="Times New Roman" panose="02020603050405020304" pitchFamily="18" charset="0"/>
              </a:rPr>
              <a:t>Amul is committed to conducting its business with honesty, transparency, and ethical practices, maintaining the trust of its stakeholders</a:t>
            </a:r>
            <a:r>
              <a:rPr lang="en-IN" sz="1100" dirty="0">
                <a:effectLst/>
                <a:latin typeface="Segoe UI" panose="020B050204020402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400" dirty="0">
                <a:solidFill>
                  <a:srgbClr val="4472C4"/>
                </a:solidFill>
                <a:effectLst/>
                <a:latin typeface="Segoe UI" panose="020B0502040204020203" pitchFamily="34" charset="0"/>
                <a:ea typeface="Times New Roman" panose="02020603050405020304" pitchFamily="18" charset="0"/>
              </a:rPr>
              <a:t>Customer Focus</a:t>
            </a:r>
            <a:r>
              <a:rPr lang="en-IN" sz="1100" dirty="0">
                <a:effectLst/>
                <a:latin typeface="Segoe UI" panose="020B0502040204020203" pitchFamily="34" charset="0"/>
                <a:ea typeface="Times New Roman" panose="02020603050405020304" pitchFamily="18" charset="0"/>
              </a:rPr>
              <a:t>: </a:t>
            </a:r>
            <a:r>
              <a:rPr lang="en-IN" sz="1400" dirty="0">
                <a:effectLst/>
                <a:latin typeface="Segoe UI" panose="020B0502040204020203" pitchFamily="34" charset="0"/>
                <a:ea typeface="Times New Roman" panose="02020603050405020304" pitchFamily="18" charset="0"/>
              </a:rPr>
              <a:t>The brand prioritizes understanding and meeting the needs of its customers, delivering products that meet their expectations.</a:t>
            </a:r>
            <a:endParaRPr lang="en-IN" sz="14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400" dirty="0">
                <a:solidFill>
                  <a:srgbClr val="4472C4"/>
                </a:solidFill>
                <a:effectLst/>
                <a:latin typeface="Segoe UI" panose="020B0502040204020203" pitchFamily="34" charset="0"/>
                <a:ea typeface="Times New Roman" panose="02020603050405020304" pitchFamily="18" charset="0"/>
              </a:rPr>
              <a:t>Innovation:</a:t>
            </a:r>
            <a:r>
              <a:rPr lang="en-IN" sz="1100" dirty="0">
                <a:solidFill>
                  <a:srgbClr val="4472C4"/>
                </a:solidFill>
                <a:effectLst/>
                <a:latin typeface="Segoe UI" panose="020B0502040204020203" pitchFamily="34" charset="0"/>
                <a:ea typeface="Times New Roman" panose="02020603050405020304" pitchFamily="18" charset="0"/>
              </a:rPr>
              <a:t> </a:t>
            </a:r>
            <a:r>
              <a:rPr lang="en-IN" sz="1400" dirty="0">
                <a:effectLst/>
                <a:latin typeface="Segoe UI" panose="020B0502040204020203" pitchFamily="34" charset="0"/>
                <a:ea typeface="Times New Roman" panose="02020603050405020304" pitchFamily="18" charset="0"/>
              </a:rPr>
              <a:t>Amul constantly seeks to innovate and introduce new dairy products and processes, staying ahead in the market and catering to changing consumer demands</a:t>
            </a:r>
            <a:r>
              <a:rPr lang="en-IN" sz="1100" dirty="0">
                <a:effectLst/>
                <a:latin typeface="Segoe UI" panose="020B050204020402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400" dirty="0">
                <a:solidFill>
                  <a:srgbClr val="4472C4"/>
                </a:solidFill>
                <a:effectLst/>
                <a:latin typeface="Segoe UI" panose="020B0502040204020203" pitchFamily="34" charset="0"/>
                <a:ea typeface="Times New Roman" panose="02020603050405020304" pitchFamily="18" charset="0"/>
              </a:rPr>
              <a:t>Cooperative Spirit</a:t>
            </a:r>
            <a:r>
              <a:rPr lang="en-IN" sz="1400" dirty="0">
                <a:effectLst/>
                <a:latin typeface="Segoe UI" panose="020B0502040204020203" pitchFamily="34" charset="0"/>
                <a:ea typeface="Times New Roman" panose="02020603050405020304" pitchFamily="18" charset="0"/>
              </a:rPr>
              <a:t>: As a cooperative organization, Amul believes in the power of collaboration and mutual support among farmers, members, and employees</a:t>
            </a:r>
            <a:r>
              <a:rPr lang="en-IN" sz="1100" dirty="0">
                <a:effectLst/>
                <a:latin typeface="Segoe UI" panose="020B050204020402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400" dirty="0">
                <a:solidFill>
                  <a:srgbClr val="4472C4"/>
                </a:solidFill>
                <a:effectLst/>
                <a:latin typeface="Segoe UI" panose="020B0502040204020203" pitchFamily="34" charset="0"/>
                <a:ea typeface="Times New Roman" panose="02020603050405020304" pitchFamily="18" charset="0"/>
              </a:rPr>
              <a:t>Social Responsibility</a:t>
            </a:r>
            <a:r>
              <a:rPr lang="en-IN" sz="1400" dirty="0">
                <a:effectLst/>
                <a:latin typeface="Segoe UI" panose="020B0502040204020203" pitchFamily="34" charset="0"/>
                <a:ea typeface="Times New Roman" panose="02020603050405020304" pitchFamily="18" charset="0"/>
              </a:rPr>
              <a:t>: Amul is dedicated to social causes, supporting various initiatives that uplift farmers' lives and contribute to the welfare of society.</a:t>
            </a:r>
            <a:endParaRPr lang="en-IN" sz="1400" dirty="0">
              <a:effectLst/>
              <a:latin typeface="Times New Roman" panose="02020603050405020304" pitchFamily="18" charset="0"/>
              <a:ea typeface="Times New Roman" panose="02020603050405020304" pitchFamily="18" charset="0"/>
            </a:endParaRPr>
          </a:p>
          <a:p>
            <a:pPr>
              <a:spcBef>
                <a:spcPts val="1500"/>
              </a:spcBef>
              <a:spcAft>
                <a:spcPts val="1500"/>
              </a:spcAft>
            </a:pPr>
            <a:r>
              <a:rPr lang="en-IN" sz="1800" dirty="0">
                <a:effectLst/>
                <a:latin typeface="Segoe UI" panose="020B0502040204020203" pitchFamily="34" charset="0"/>
                <a:ea typeface="Times New Roman" panose="02020603050405020304" pitchFamily="18" charset="0"/>
              </a:rPr>
              <a:t>Vision:</a:t>
            </a:r>
            <a:r>
              <a:rPr lang="en-IN" sz="1100" dirty="0">
                <a:effectLst/>
                <a:latin typeface="Segoe UI" panose="020B0502040204020203" pitchFamily="34" charset="0"/>
                <a:ea typeface="Times New Roman" panose="02020603050405020304" pitchFamily="18" charset="0"/>
              </a:rPr>
              <a:t> </a:t>
            </a:r>
            <a:r>
              <a:rPr lang="en-IN" sz="1400" dirty="0">
                <a:effectLst/>
                <a:latin typeface="Segoe UI" panose="020B0502040204020203" pitchFamily="34" charset="0"/>
                <a:ea typeface="Times New Roman" panose="02020603050405020304" pitchFamily="18" charset="0"/>
              </a:rPr>
              <a:t>Amul's vision is to be a global leader in the dairy industry, recognized for its excellence in providing quality dairy products and contributing to the welfare of farmers.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3416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31D853-0B6C-0ADC-763B-578C8960D539}"/>
              </a:ext>
            </a:extLst>
          </p:cNvPr>
          <p:cNvSpPr txBox="1"/>
          <p:nvPr/>
        </p:nvSpPr>
        <p:spPr>
          <a:xfrm>
            <a:off x="438616" y="473560"/>
            <a:ext cx="8489796" cy="3924151"/>
          </a:xfrm>
          <a:prstGeom prst="rect">
            <a:avLst/>
          </a:prstGeom>
          <a:noFill/>
        </p:spPr>
        <p:txBody>
          <a:bodyPr wrap="square">
            <a:spAutoFit/>
          </a:bodyPr>
          <a:lstStyle/>
          <a:p>
            <a:pPr>
              <a:spcBef>
                <a:spcPts val="1500"/>
              </a:spcBef>
              <a:spcAft>
                <a:spcPts val="1500"/>
              </a:spcAft>
            </a:pPr>
            <a:r>
              <a:rPr lang="en-IN" b="1" dirty="0">
                <a:effectLst/>
                <a:latin typeface="Segoe UI" panose="020B0502040204020203" pitchFamily="34" charset="0"/>
                <a:ea typeface="Times New Roman" panose="02020603050405020304" pitchFamily="18" charset="0"/>
              </a:rPr>
              <a:t>Unique Selling Proposition (USP)</a:t>
            </a:r>
            <a:r>
              <a:rPr lang="en-IN" dirty="0">
                <a:effectLst/>
                <a:latin typeface="Segoe UI" panose="020B0502040204020203" pitchFamily="34" charset="0"/>
                <a:ea typeface="Times New Roman" panose="02020603050405020304" pitchFamily="18" charset="0"/>
              </a:rPr>
              <a:t>: Amul's unique selling proposition lies in its status as a cooperative brand owned and managed by millions of farmers. This distinctive structure gives it several key advantages:</a:t>
            </a:r>
            <a:endParaRPr lang="en-IN"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dirty="0">
                <a:effectLst/>
                <a:latin typeface="Segoe UI" panose="020B0502040204020203" pitchFamily="34" charset="0"/>
                <a:ea typeface="Times New Roman" panose="02020603050405020304" pitchFamily="18" charset="0"/>
              </a:rPr>
              <a:t>Farmer Empowerment: By empowering farmers and ensuring a fair share of profits, Amul fosters a sense of ownership and dedication among its stakeholders.</a:t>
            </a:r>
            <a:endParaRPr lang="en-IN"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dirty="0">
                <a:effectLst/>
                <a:latin typeface="Segoe UI" panose="020B0502040204020203" pitchFamily="34" charset="0"/>
                <a:ea typeface="Times New Roman" panose="02020603050405020304" pitchFamily="18" charset="0"/>
              </a:rPr>
              <a:t>Quality and Freshness: Amul is known for its commitment to providing high-quality dairy products, leveraging its cooperative network and stringent quality control measures.</a:t>
            </a:r>
            <a:endParaRPr lang="en-IN"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dirty="0">
                <a:effectLst/>
                <a:latin typeface="Segoe UI" panose="020B0502040204020203" pitchFamily="34" charset="0"/>
                <a:ea typeface="Times New Roman" panose="02020603050405020304" pitchFamily="18" charset="0"/>
              </a:rPr>
              <a:t>Rich Product Portfolio: Amul offers a diverse range of dairy products, including milk, butter, cheese, ice cream, and more, catering to a wide spectrum of consumer preferences.</a:t>
            </a:r>
            <a:endParaRPr lang="en-IN"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dirty="0">
                <a:effectLst/>
                <a:latin typeface="Segoe UI" panose="020B0502040204020203" pitchFamily="34" charset="0"/>
                <a:ea typeface="Times New Roman" panose="02020603050405020304" pitchFamily="18" charset="0"/>
              </a:rPr>
              <a:t>Competitive Pricing: Due to its cooperative nature and efficient supply chain, Amul can offer its products at competitive prices, making them accessible to a broader audience.</a:t>
            </a:r>
            <a:endParaRPr lang="en-IN"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dirty="0">
                <a:effectLst/>
                <a:latin typeface="Segoe UI" panose="020B0502040204020203" pitchFamily="34" charset="0"/>
                <a:ea typeface="Times New Roman" panose="02020603050405020304" pitchFamily="18" charset="0"/>
              </a:rPr>
              <a:t>Brand Trust: Over the years, Amul has earned the trust of consumers through consistent quality, reliable supply, and its cooperative values, making it a beloved household brand in India and beyond.</a:t>
            </a:r>
            <a:endParaRPr lang="en-IN" dirty="0">
              <a:effectLst/>
              <a:latin typeface="Times New Roman" panose="02020603050405020304" pitchFamily="18" charset="0"/>
              <a:ea typeface="Times New Roman" panose="02020603050405020304" pitchFamily="18" charset="0"/>
            </a:endParaRPr>
          </a:p>
          <a:p>
            <a:pPr>
              <a:spcBef>
                <a:spcPts val="1500"/>
              </a:spcBef>
            </a:pPr>
            <a:r>
              <a:rPr lang="en-IN" dirty="0">
                <a:effectLst/>
                <a:latin typeface="Segoe UI" panose="020B0502040204020203" pitchFamily="34" charset="0"/>
                <a:ea typeface="Times New Roman" panose="02020603050405020304" pitchFamily="18" charset="0"/>
              </a:rPr>
              <a:t>It's important to note that the provided text is limited and may not cover all aspects of Amul's brand identity comprehensively. For a more in-depth analysis, further research on Amul's history, marketing strategies, and recent developments would be necessary.</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89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677741" y="-85542"/>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59473" y="728058"/>
            <a:ext cx="9084527" cy="51562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a:lnSpc>
                <a:spcPct val="107000"/>
              </a:lnSpc>
              <a:spcAft>
                <a:spcPts val="1500"/>
              </a:spcAft>
            </a:pPr>
            <a:r>
              <a:rPr lang="en-GB" b="1" dirty="0" err="1"/>
              <a:t>Analyze</a:t>
            </a:r>
            <a:r>
              <a:rPr lang="en-GB" b="1" dirty="0"/>
              <a:t> Brand Messaging:</a:t>
            </a:r>
            <a:r>
              <a:rPr lang="en-GB" dirty="0"/>
              <a:t> </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As an AI language model, I don't have access to real-time data or external sources beyond my last update in September 2021. Unfortunately, I cannot </a:t>
            </a:r>
            <a:r>
              <a:rPr lang="en-IN" sz="1800" kern="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analyze</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the current brand messaging for Amul without specific information about its tagline.</a:t>
            </a:r>
            <a:endParaRPr lang="en-IN" sz="1800" kern="1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1500"/>
              </a:spcAft>
            </a:pP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Up until my last update, Amul is an Indian dairy cooperative society that is well-known for its dairy products, especially its butter and other milk-based products. Its tagline, "The Taste of India," has been widely recognized and associated with the brand for many years.</a:t>
            </a:r>
            <a:endParaRPr dirty="0"/>
          </a:p>
          <a:p>
            <a:r>
              <a:rPr lang="en-IN" sz="1800" u="sng" kern="0" dirty="0">
                <a:solidFill>
                  <a:srgbClr val="000000"/>
                </a:solidFill>
                <a:effectLst/>
                <a:latin typeface="Segoe UI" panose="020B0502040204020203" pitchFamily="34" charset="0"/>
                <a:ea typeface="Times New Roman" panose="02020603050405020304" pitchFamily="18" charset="0"/>
              </a:rPr>
              <a:t>Examine The Brand Tagline; </a:t>
            </a:r>
            <a:r>
              <a:rPr lang="en-IN" sz="1400" kern="0" dirty="0">
                <a:solidFill>
                  <a:srgbClr val="000000"/>
                </a:solidFill>
                <a:effectLst/>
                <a:latin typeface="Segoe UI" panose="020B0502040204020203" pitchFamily="34" charset="0"/>
                <a:ea typeface="Times New Roman" panose="02020603050405020304" pitchFamily="18" charset="0"/>
              </a:rPr>
              <a:t>However, it's essential to note that brand messaging and taglines can change over time, so it's recommended to refer to the latest information from official sources or conduct a search to get up-to-date and accurate information about Amul's current tagline and brand messaging</a:t>
            </a: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66950" y="0"/>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0" name="Google Shape;80;p17"/>
          <p:cNvSpPr txBox="1"/>
          <p:nvPr/>
        </p:nvSpPr>
        <p:spPr>
          <a:xfrm>
            <a:off x="126380" y="446091"/>
            <a:ext cx="9051073" cy="51398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a:t>
            </a:r>
            <a:r>
              <a:rPr lang="en-GB" dirty="0"/>
              <a:t> Select three competitors operating in the same industry or niche as the chosen brand, examine their USPs and online communication.</a:t>
            </a:r>
          </a:p>
          <a:p>
            <a:pPr marL="139700" lvl="0" algn="l" rtl="0">
              <a:spcBef>
                <a:spcPts val="0"/>
              </a:spcBef>
              <a:spcAft>
                <a:spcPts val="0"/>
              </a:spcAft>
              <a:buSzPts val="1400"/>
            </a:pPr>
            <a:endParaRPr lang="en-GB" dirty="0"/>
          </a:p>
          <a:p>
            <a:pPr marL="139700" lvl="0" algn="l" rtl="0">
              <a:spcBef>
                <a:spcPts val="0"/>
              </a:spcBef>
              <a:spcAft>
                <a:spcPts val="0"/>
              </a:spcAft>
              <a:buSzPts val="1400"/>
            </a:pPr>
            <a:endParaRPr lang="en-GB" dirty="0">
              <a:latin typeface="Arial" panose="020B0604020202020204" pitchFamily="34" charset="0"/>
              <a:cs typeface="Arial" panose="020B0604020202020204" pitchFamily="34" charset="0"/>
            </a:endParaRPr>
          </a:p>
          <a:p>
            <a:pPr marL="139700" lvl="0" algn="l" rtl="0">
              <a:spcBef>
                <a:spcPts val="0"/>
              </a:spcBef>
              <a:spcAft>
                <a:spcPts val="0"/>
              </a:spcAft>
              <a:buSzPts val="1400"/>
            </a:pPr>
            <a:r>
              <a:rPr lang="en-GB" dirty="0"/>
              <a:t>      </a:t>
            </a:r>
            <a:r>
              <a:rPr lang="en-GB" b="1" dirty="0"/>
              <a:t>Competitor 1: </a:t>
            </a:r>
            <a:r>
              <a:rPr lang="en-GB" dirty="0">
                <a:hlinkClick r:id="rId3"/>
              </a:rPr>
              <a:t>https://www.heritagefoods.in</a:t>
            </a:r>
            <a:endParaRPr lang="en-GB" dirty="0"/>
          </a:p>
          <a:p>
            <a:pPr marL="139700" lvl="0" algn="l" rtl="0">
              <a:spcBef>
                <a:spcPts val="0"/>
              </a:spcBef>
              <a:spcAft>
                <a:spcPts val="0"/>
              </a:spcAft>
              <a:buSzPts val="1400"/>
            </a:pPr>
            <a:r>
              <a:rPr lang="en-US" b="0" i="0" dirty="0">
                <a:solidFill>
                  <a:schemeClr val="tx1"/>
                </a:solidFill>
                <a:effectLst/>
                <a:latin typeface="+mj-lt"/>
              </a:rPr>
              <a:t>         Heritage Foods Limited (HFL), a flagship company of the Heritage Group, is a fast-moving consumer goods (FMCG) company. It is engaged in the dairy, retail, </a:t>
            </a:r>
            <a:r>
              <a:rPr lang="en-US" b="0" i="0" dirty="0" err="1">
                <a:solidFill>
                  <a:schemeClr val="tx1"/>
                </a:solidFill>
                <a:effectLst/>
                <a:latin typeface="+mj-lt"/>
              </a:rPr>
              <a:t>agri</a:t>
            </a:r>
            <a:r>
              <a:rPr lang="en-US" b="0" i="0" dirty="0">
                <a:solidFill>
                  <a:schemeClr val="tx1"/>
                </a:solidFill>
                <a:effectLst/>
                <a:latin typeface="+mj-lt"/>
              </a:rPr>
              <a:t>, bakery and renewable energy businesses. The company dairy products comprise butter milk, curd, flavored milk, lassi, ice-cream, milk, table butter, milk powder, panner, and also UHT milk.</a:t>
            </a:r>
          </a:p>
          <a:p>
            <a:pPr marL="139700" lvl="0" algn="l" rtl="0">
              <a:spcBef>
                <a:spcPts val="0"/>
              </a:spcBef>
              <a:spcAft>
                <a:spcPts val="0"/>
              </a:spcAft>
              <a:buSzPts val="1400"/>
            </a:pPr>
            <a:endParaRPr lang="en-US" dirty="0">
              <a:solidFill>
                <a:schemeClr val="tx1"/>
              </a:solidFill>
              <a:latin typeface="+mj-lt"/>
            </a:endParaRPr>
          </a:p>
          <a:p>
            <a:pPr marL="139700">
              <a:buSzPts val="1400"/>
            </a:pPr>
            <a:r>
              <a:rPr lang="en-GB" b="1" dirty="0"/>
              <a:t>Competitor 2: </a:t>
            </a:r>
            <a:r>
              <a:rPr lang="en-GB" dirty="0">
                <a:hlinkClick r:id="rId4"/>
              </a:rPr>
              <a:t>http://www.visakhadairy.com/</a:t>
            </a:r>
            <a:endParaRPr lang="en-GB" dirty="0"/>
          </a:p>
          <a:p>
            <a:pPr marL="139700">
              <a:buSzPts val="1400"/>
            </a:pPr>
            <a:r>
              <a:rPr lang="en-GB" dirty="0"/>
              <a:t>          </a:t>
            </a:r>
            <a:r>
              <a:rPr lang="en-US" b="0" i="0" dirty="0">
                <a:solidFill>
                  <a:srgbClr val="000000"/>
                </a:solidFill>
                <a:effectLst/>
                <a:latin typeface="Arial" panose="020B0604020202020204" pitchFamily="34" charset="0"/>
              </a:rPr>
              <a:t>Sri Vijaya </a:t>
            </a:r>
            <a:r>
              <a:rPr lang="en-US" b="0" i="0" dirty="0" err="1">
                <a:solidFill>
                  <a:srgbClr val="000000"/>
                </a:solidFill>
                <a:effectLst/>
                <a:latin typeface="Arial" panose="020B0604020202020204" pitchFamily="34" charset="0"/>
              </a:rPr>
              <a:t>Visakha</a:t>
            </a:r>
            <a:r>
              <a:rPr lang="en-US" b="0" i="0" dirty="0">
                <a:solidFill>
                  <a:srgbClr val="000000"/>
                </a:solidFill>
                <a:effectLst/>
                <a:latin typeface="Arial" panose="020B0604020202020204" pitchFamily="34" charset="0"/>
              </a:rPr>
              <a:t> Milk Producers Company Limited (</a:t>
            </a:r>
            <a:r>
              <a:rPr lang="en-US" b="0" i="0" dirty="0" err="1">
                <a:solidFill>
                  <a:srgbClr val="000000"/>
                </a:solidFill>
                <a:effectLst/>
                <a:latin typeface="Arial" panose="020B0604020202020204" pitchFamily="34" charset="0"/>
              </a:rPr>
              <a:t>Visakha</a:t>
            </a:r>
            <a:r>
              <a:rPr lang="en-US" b="0" i="0" dirty="0">
                <a:solidFill>
                  <a:srgbClr val="000000"/>
                </a:solidFill>
                <a:effectLst/>
                <a:latin typeface="Arial" panose="020B0604020202020204" pitchFamily="34" charset="0"/>
              </a:rPr>
              <a:t> Dairy) was established in the year 1973 under Co-operative Societies Act and commissioned dairy plant at </a:t>
            </a:r>
            <a:r>
              <a:rPr lang="en-US" b="0" i="0" dirty="0" err="1">
                <a:solidFill>
                  <a:srgbClr val="000000"/>
                </a:solidFill>
                <a:effectLst/>
                <a:latin typeface="Arial" panose="020B0604020202020204" pitchFamily="34" charset="0"/>
              </a:rPr>
              <a:t>Akkireddipalem</a:t>
            </a:r>
            <a:r>
              <a:rPr lang="en-US" b="0" i="0" dirty="0">
                <a:solidFill>
                  <a:srgbClr val="000000"/>
                </a:solidFill>
                <a:effectLst/>
                <a:latin typeface="Arial" panose="020B0604020202020204" pitchFamily="34" charset="0"/>
              </a:rPr>
              <a:t>, Visakhapatnam with 50,000 LPD handling capacity in the year 1977.</a:t>
            </a:r>
            <a:r>
              <a:rPr lang="en-GB" dirty="0"/>
              <a:t>          </a:t>
            </a:r>
            <a:endParaRPr lang="en-GB" b="1" dirty="0">
              <a:solidFill>
                <a:schemeClr val="tx1"/>
              </a:solidFill>
              <a:latin typeface="+mj-lt"/>
            </a:endParaRPr>
          </a:p>
          <a:p>
            <a:pPr marL="139700" lvl="0" algn="l" rtl="0">
              <a:spcBef>
                <a:spcPts val="0"/>
              </a:spcBef>
              <a:spcAft>
                <a:spcPts val="0"/>
              </a:spcAft>
              <a:buSzPts val="1400"/>
            </a:pPr>
            <a:endParaRPr lang="en-GB" b="1" dirty="0">
              <a:solidFill>
                <a:schemeClr val="tx1"/>
              </a:solidFill>
              <a:latin typeface="+mj-lt"/>
            </a:endParaRPr>
          </a:p>
          <a:p>
            <a:pPr marL="139700">
              <a:buSzPts val="1400"/>
            </a:pPr>
            <a:r>
              <a:rPr lang="en-GB" b="1" dirty="0"/>
              <a:t>Competitor 3: </a:t>
            </a:r>
            <a:r>
              <a:rPr lang="en-GB" dirty="0">
                <a:hlinkClick r:id="rId5"/>
              </a:rPr>
              <a:t>https://www.godrejjersey.com/</a:t>
            </a:r>
            <a:endParaRPr lang="en-GB" dirty="0"/>
          </a:p>
          <a:p>
            <a:pPr marL="139700">
              <a:buSzPts val="1400"/>
            </a:pPr>
            <a:r>
              <a:rPr lang="en-GB" dirty="0">
                <a:solidFill>
                  <a:schemeClr val="tx1"/>
                </a:solidFill>
                <a:latin typeface="+mn-lt"/>
              </a:rPr>
              <a:t>             </a:t>
            </a:r>
            <a:r>
              <a:rPr lang="en-US" b="0" i="0" dirty="0">
                <a:solidFill>
                  <a:schemeClr val="tx1"/>
                </a:solidFill>
                <a:effectLst/>
                <a:latin typeface="+mn-lt"/>
              </a:rPr>
              <a:t>Jersey Dairy is located on the island of Jersey in the Channel Islands and is farmer owned. All our products are made from milk produced exclusively by the finest pure-breed Jersey cows, which can trace the purity of lineage back to 1763.</a:t>
            </a:r>
            <a:endParaRPr lang="en-GB" dirty="0">
              <a:solidFill>
                <a:schemeClr val="tx1"/>
              </a:solidFill>
              <a:latin typeface="+mn-lt"/>
            </a:endParaRPr>
          </a:p>
          <a:p>
            <a:pPr marL="139700" lvl="0" algn="l" rtl="0">
              <a:spcBef>
                <a:spcPts val="0"/>
              </a:spcBef>
              <a:spcAft>
                <a:spcPts val="0"/>
              </a:spcAft>
              <a:buSzPts val="1400"/>
            </a:pPr>
            <a:endParaRPr lang="en-GB" b="1" dirty="0"/>
          </a:p>
          <a:p>
            <a:pPr marL="139700" lvl="0" algn="l" rtl="0">
              <a:spcBef>
                <a:spcPts val="0"/>
              </a:spcBef>
              <a:spcAft>
                <a:spcPts val="0"/>
              </a:spcAft>
              <a:buSzPts val="1400"/>
            </a:pPr>
            <a:endParaRPr lang="en-US" b="1" dirty="0">
              <a:solidFill>
                <a:schemeClr val="tx1"/>
              </a:solidFill>
              <a:latin typeface="+mj-lt"/>
            </a:endParaRPr>
          </a:p>
          <a:p>
            <a:pPr marL="139700" lvl="0" algn="l" rtl="0">
              <a:spcBef>
                <a:spcPts val="0"/>
              </a:spcBef>
              <a:spcAft>
                <a:spcPts val="0"/>
              </a:spcAft>
              <a:buSzPts val="1400"/>
            </a:pPr>
            <a:endParaRPr b="1" dirty="0">
              <a:solidFill>
                <a:schemeClr val="tx1"/>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3C516E-7011-0121-E499-777377640C08}"/>
              </a:ext>
            </a:extLst>
          </p:cNvPr>
          <p:cNvSpPr txBox="1"/>
          <p:nvPr/>
        </p:nvSpPr>
        <p:spPr>
          <a:xfrm>
            <a:off x="0" y="401444"/>
            <a:ext cx="9203473" cy="1603003"/>
          </a:xfrm>
          <a:prstGeom prst="rect">
            <a:avLst/>
          </a:prstGeom>
          <a:noFill/>
        </p:spPr>
        <p:txBody>
          <a:bodyPr wrap="square">
            <a:spAutoFit/>
          </a:bodyPr>
          <a:lstStyle/>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Website Design and User Experience: Assess the website layout, navigation, and overall user-friendliness.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Content Strategy: Evaluate the type of content they publish and how often (articles, videos, infographics, etc.).</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Social Media Presence: Check their engagement levels, number of followers, and frequency of posts.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Brand Messaging: </a:t>
            </a:r>
            <a:r>
              <a:rPr lang="en-IN" sz="1350" kern="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Analyze</a:t>
            </a: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their tone, voice, and consistency in branding across different platforms.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35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Customer Interaction: Look for how they handle customer inquiries, complaints, and feedback.</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58BA064-64C2-B4B1-442B-12AFD2E07F93}"/>
              </a:ext>
            </a:extLst>
          </p:cNvPr>
          <p:cNvPicPr>
            <a:picLocks noChangeAspect="1"/>
          </p:cNvPicPr>
          <p:nvPr/>
        </p:nvPicPr>
        <p:blipFill>
          <a:blip r:embed="rId2"/>
          <a:stretch>
            <a:fillRect/>
          </a:stretch>
        </p:blipFill>
        <p:spPr>
          <a:xfrm>
            <a:off x="2572446" y="1952408"/>
            <a:ext cx="4058579" cy="3139053"/>
          </a:xfrm>
          <a:prstGeom prst="rect">
            <a:avLst/>
          </a:prstGeom>
        </p:spPr>
      </p:pic>
    </p:spTree>
    <p:extLst>
      <p:ext uri="{BB962C8B-B14F-4D97-AF65-F5344CB8AC3E}">
        <p14:creationId xmlns:p14="http://schemas.microsoft.com/office/powerpoint/2010/main" val="79306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25EAB-06A9-2A8B-CC56-BB41F48E0E9B}"/>
              </a:ext>
            </a:extLst>
          </p:cNvPr>
          <p:cNvSpPr txBox="1"/>
          <p:nvPr/>
        </p:nvSpPr>
        <p:spPr>
          <a:xfrm>
            <a:off x="401444" y="393030"/>
            <a:ext cx="8341112" cy="2655471"/>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4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Strengths and Weaknesses</a:t>
            </a:r>
            <a:r>
              <a:rPr lang="en-IN" sz="14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Based on the information gathered, identify the strengths and weaknesses of each competitor concerning their USPs and online communication strategy.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4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Opportunities and Threats</a:t>
            </a:r>
            <a:r>
              <a:rPr lang="en-IN" sz="14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Assess the opportunities each competitor might be capitalizing on and potential threats they may face in the market.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4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Differentiation</a:t>
            </a:r>
            <a:r>
              <a:rPr lang="en-IN" sz="14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Compare the chosen brand's USPs and online communication with those of its competitors. Identify areas where the brand stands out and where it can improve.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500"/>
              </a:spcAft>
            </a:pPr>
            <a:r>
              <a:rPr lang="en-IN" sz="14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Remember that competitor analysis is an ongoing process, and it's crucial to keep track of any changes or developments in the market landscape. Conducting a thorough competitor analysis can provide valuable insights to help businesses refine their strategies and stay competitive in the market.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2EFF25B-A7C4-2316-D1BB-C57FC9105786}"/>
              </a:ext>
            </a:extLst>
          </p:cNvPr>
          <p:cNvPicPr>
            <a:picLocks noChangeAspect="1"/>
          </p:cNvPicPr>
          <p:nvPr/>
        </p:nvPicPr>
        <p:blipFill>
          <a:blip r:embed="rId2"/>
          <a:stretch>
            <a:fillRect/>
          </a:stretch>
        </p:blipFill>
        <p:spPr>
          <a:xfrm>
            <a:off x="2220487" y="2966725"/>
            <a:ext cx="3801171" cy="2038197"/>
          </a:xfrm>
          <a:prstGeom prst="rect">
            <a:avLst/>
          </a:prstGeom>
        </p:spPr>
      </p:pic>
    </p:spTree>
    <p:extLst>
      <p:ext uri="{BB962C8B-B14F-4D97-AF65-F5344CB8AC3E}">
        <p14:creationId xmlns:p14="http://schemas.microsoft.com/office/powerpoint/2010/main" val="10864381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3673</Words>
  <Application>Microsoft Office PowerPoint</Application>
  <PresentationFormat>On-screen Show (16:9)</PresentationFormat>
  <Paragraphs>315</Paragraphs>
  <Slides>36</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Google Sans</vt:lpstr>
      <vt:lpstr>Graphik</vt:lpstr>
      <vt:lpstr>Roboto</vt:lpstr>
      <vt:lpstr>Segoe UI</vt:lpstr>
      <vt:lpstr>SFPro-Regular</vt:lpstr>
      <vt:lpstr>Symbol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THE VIDEO FOR AMUL 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 venkataprasad</dc:creator>
  <cp:lastModifiedBy>avinash dogga</cp:lastModifiedBy>
  <cp:revision>28</cp:revision>
  <dcterms:modified xsi:type="dcterms:W3CDTF">2023-07-22T10:03:15Z</dcterms:modified>
</cp:coreProperties>
</file>